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1" r:id="rId2"/>
  </p:sldMasterIdLst>
  <p:notesMasterIdLst>
    <p:notesMasterId r:id="rId38"/>
  </p:notesMasterIdLst>
  <p:sldIdLst>
    <p:sldId id="259" r:id="rId3"/>
    <p:sldId id="257" r:id="rId4"/>
    <p:sldId id="527" r:id="rId5"/>
    <p:sldId id="298" r:id="rId6"/>
    <p:sldId id="258" r:id="rId7"/>
    <p:sldId id="529" r:id="rId8"/>
    <p:sldId id="481" r:id="rId9"/>
    <p:sldId id="494" r:id="rId10"/>
    <p:sldId id="500" r:id="rId11"/>
    <p:sldId id="531" r:id="rId12"/>
    <p:sldId id="497" r:id="rId13"/>
    <p:sldId id="501" r:id="rId14"/>
    <p:sldId id="502" r:id="rId15"/>
    <p:sldId id="530" r:id="rId16"/>
    <p:sldId id="504" r:id="rId17"/>
    <p:sldId id="302" r:id="rId18"/>
    <p:sldId id="505" r:id="rId19"/>
    <p:sldId id="507" r:id="rId20"/>
    <p:sldId id="506" r:id="rId21"/>
    <p:sldId id="509" r:id="rId22"/>
    <p:sldId id="508" r:id="rId23"/>
    <p:sldId id="510" r:id="rId24"/>
    <p:sldId id="511" r:id="rId25"/>
    <p:sldId id="512" r:id="rId26"/>
    <p:sldId id="513" r:id="rId27"/>
    <p:sldId id="514" r:id="rId28"/>
    <p:sldId id="515" r:id="rId29"/>
    <p:sldId id="516" r:id="rId30"/>
    <p:sldId id="517" r:id="rId31"/>
    <p:sldId id="518" r:id="rId32"/>
    <p:sldId id="522" r:id="rId33"/>
    <p:sldId id="521" r:id="rId34"/>
    <p:sldId id="528" r:id="rId35"/>
    <p:sldId id="523" r:id="rId36"/>
    <p:sldId id="280"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6528D6E-BDD7-6A44-BEF3-0148396C8CBE}">
          <p14:sldIdLst>
            <p14:sldId id="259"/>
            <p14:sldId id="257"/>
            <p14:sldId id="527"/>
            <p14:sldId id="298"/>
            <p14:sldId id="258"/>
            <p14:sldId id="529"/>
            <p14:sldId id="481"/>
            <p14:sldId id="494"/>
            <p14:sldId id="500"/>
            <p14:sldId id="531"/>
            <p14:sldId id="497"/>
            <p14:sldId id="501"/>
            <p14:sldId id="502"/>
            <p14:sldId id="530"/>
            <p14:sldId id="504"/>
            <p14:sldId id="302"/>
            <p14:sldId id="505"/>
            <p14:sldId id="507"/>
            <p14:sldId id="506"/>
            <p14:sldId id="509"/>
            <p14:sldId id="508"/>
            <p14:sldId id="510"/>
            <p14:sldId id="511"/>
            <p14:sldId id="512"/>
            <p14:sldId id="513"/>
            <p14:sldId id="514"/>
            <p14:sldId id="515"/>
            <p14:sldId id="516"/>
            <p14:sldId id="517"/>
            <p14:sldId id="518"/>
            <p14:sldId id="522"/>
            <p14:sldId id="521"/>
            <p14:sldId id="528"/>
            <p14:sldId id="523"/>
          </p14:sldIdLst>
        </p14:section>
        <p14:section name="无标题节" id="{46D0A639-C6C0-AB4E-84DE-2F467F40042F}">
          <p14:sldIdLst>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3222"/>
    <a:srgbClr val="F18980"/>
    <a:srgbClr val="C00000"/>
    <a:srgbClr val="EF6869"/>
    <a:srgbClr val="D2D2D2"/>
    <a:srgbClr val="678021"/>
    <a:srgbClr val="3184AA"/>
    <a:srgbClr val="2D84A9"/>
    <a:srgbClr val="E5E5E5"/>
    <a:srgbClr val="30A665"/>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618" autoAdjust="0"/>
  </p:normalViewPr>
  <p:slideViewPr>
    <p:cSldViewPr snapToGrid="0" showGuides="1">
      <p:cViewPr varScale="1">
        <p:scale>
          <a:sx n="86" d="100"/>
          <a:sy n="86" d="100"/>
        </p:scale>
        <p:origin x="562" y="48"/>
      </p:cViewPr>
      <p:guideLst/>
    </p:cSldViewPr>
  </p:slideViewPr>
  <p:notesTextViewPr>
    <p:cViewPr>
      <p:scale>
        <a:sx n="1" d="1"/>
        <a:sy n="1" d="1"/>
      </p:scale>
      <p:origin x="0" y="0"/>
    </p:cViewPr>
  </p:notesTextViewPr>
  <p:sorterViewPr>
    <p:cViewPr>
      <p:scale>
        <a:sx n="66" d="100"/>
        <a:sy n="66" d="100"/>
      </p:scale>
      <p:origin x="0" y="-15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68EAAD-B2CC-431F-8762-3FC732074C7F}" type="datetimeFigureOut">
              <a:rPr lang="zh-CN" altLang="en-US" smtClean="0"/>
              <a:t>2023/10/8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81A5-8BA8-46CA-A0EB-12669391404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5A81A5-8BA8-46CA-A0EB-12669391404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27186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76698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0378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781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730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86864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750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74677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3936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227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209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0860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0861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63398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308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480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7679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3081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92521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03695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62025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5936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8488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5A81A5-8BA8-46CA-A0EB-126693914041}"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090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279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943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27331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649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4026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79BB2C-214F-4ECA-B668-C69368B461C3}" type="datetimeFigureOut">
              <a:rPr lang="zh-CN" altLang="en-US" smtClean="0"/>
              <a:t>2023/10/8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FEFC0E-2FD6-46EF-A188-B70EEC57A27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9C9745CE-B000-4E82-8145-B2417A3DC0D1}"/>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4289956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导航页">
    <p:spTree>
      <p:nvGrpSpPr>
        <p:cNvPr id="1" name=""/>
        <p:cNvGrpSpPr/>
        <p:nvPr/>
      </p:nvGrpSpPr>
      <p:grpSpPr>
        <a:xfrm>
          <a:off x="0" y="0"/>
          <a:ext cx="0" cy="0"/>
          <a:chOff x="0" y="0"/>
          <a:chExt cx="0" cy="0"/>
        </a:xfrm>
      </p:grpSpPr>
      <p:grpSp>
        <p:nvGrpSpPr>
          <p:cNvPr id="6" name="组合 5"/>
          <p:cNvGrpSpPr/>
          <p:nvPr userDrawn="1"/>
        </p:nvGrpSpPr>
        <p:grpSpPr>
          <a:xfrm>
            <a:off x="6178121" y="1446415"/>
            <a:ext cx="7077912" cy="5411585"/>
            <a:chOff x="9770926" y="2645826"/>
            <a:chExt cx="1663328" cy="1271737"/>
          </a:xfrm>
          <a:solidFill>
            <a:srgbClr val="C00000">
              <a:alpha val="24000"/>
            </a:srgbClr>
          </a:solidFill>
        </p:grpSpPr>
        <p:sp>
          <p:nvSpPr>
            <p:cNvPr id="7" name="Freeform 8"/>
            <p:cNvSpPr>
              <a:spLocks/>
            </p:cNvSpPr>
            <p:nvPr/>
          </p:nvSpPr>
          <p:spPr bwMode="auto">
            <a:xfrm>
              <a:off x="9770926" y="3425278"/>
              <a:ext cx="361755" cy="484826"/>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2"/>
            <p:cNvSpPr>
              <a:spLocks/>
            </p:cNvSpPr>
            <p:nvPr/>
          </p:nvSpPr>
          <p:spPr bwMode="auto">
            <a:xfrm>
              <a:off x="10662261" y="2780086"/>
              <a:ext cx="771993" cy="1130018"/>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3"/>
            <p:cNvSpPr>
              <a:spLocks/>
            </p:cNvSpPr>
            <p:nvPr/>
          </p:nvSpPr>
          <p:spPr bwMode="auto">
            <a:xfrm>
              <a:off x="9871621" y="2645826"/>
              <a:ext cx="809287" cy="1271737"/>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p:cNvSpPr/>
          <p:nvPr userDrawn="1"/>
        </p:nvSpPr>
        <p:spPr>
          <a:xfrm>
            <a:off x="0" y="2475412"/>
            <a:ext cx="658813" cy="1955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11"/>
          <p:cNvSpPr>
            <a:spLocks noGrp="1"/>
          </p:cNvSpPr>
          <p:nvPr>
            <p:ph sz="quarter" idx="10"/>
          </p:nvPr>
        </p:nvSpPr>
        <p:spPr>
          <a:xfrm>
            <a:off x="921353" y="2718769"/>
            <a:ext cx="10438892" cy="938832"/>
          </a:xfrm>
          <a:prstGeom prst="rect">
            <a:avLst/>
          </a:prstGeom>
        </p:spPr>
        <p:txBody>
          <a:bodyPr/>
          <a:lstStyle>
            <a:lvl1pPr marL="0" indent="0" algn="l" defTabSz="914400" rtl="0" eaLnBrk="1" latinLnBrk="0" hangingPunct="1">
              <a:buFontTx/>
              <a:buNone/>
              <a:defRPr lang="zh-CN" altLang="en-US" sz="6600" b="1"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
        <p:nvSpPr>
          <p:cNvPr id="9" name="内容占位符 11"/>
          <p:cNvSpPr>
            <a:spLocks noGrp="1"/>
          </p:cNvSpPr>
          <p:nvPr>
            <p:ph sz="quarter" idx="11"/>
          </p:nvPr>
        </p:nvSpPr>
        <p:spPr>
          <a:xfrm>
            <a:off x="921353" y="3763618"/>
            <a:ext cx="10528525" cy="490330"/>
          </a:xfrm>
          <a:prstGeom prst="rect">
            <a:avLst/>
          </a:prstGeom>
        </p:spPr>
        <p:txBody>
          <a:bodyPr/>
          <a:lstStyle>
            <a:lvl1pPr marL="0" indent="0" algn="l" defTabSz="914400" rtl="0" eaLnBrk="1" latinLnBrk="0" hangingPunct="1">
              <a:buFontTx/>
              <a:buNone/>
              <a:defRPr lang="zh-CN" altLang="en-US" sz="3600"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Tree>
    <p:extLst>
      <p:ext uri="{BB962C8B-B14F-4D97-AF65-F5344CB8AC3E}">
        <p14:creationId xmlns:p14="http://schemas.microsoft.com/office/powerpoint/2010/main" val="73064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55" name="矩形 54"/>
          <p:cNvSpPr/>
          <p:nvPr userDrawn="1"/>
        </p:nvSpPr>
        <p:spPr>
          <a:xfrm>
            <a:off x="2" y="0"/>
            <a:ext cx="12192000" cy="793205"/>
          </a:xfrm>
          <a:prstGeom prst="rect">
            <a:avLst/>
          </a:prstGeom>
          <a:solidFill>
            <a:srgbClr val="2B3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矩形 135"/>
          <p:cNvSpPr/>
          <p:nvPr userDrawn="1"/>
        </p:nvSpPr>
        <p:spPr>
          <a:xfrm>
            <a:off x="2" y="6427427"/>
            <a:ext cx="12192000" cy="4305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灯片编号占位符 5">
            <a:extLst>
              <a:ext uri="{FF2B5EF4-FFF2-40B4-BE49-F238E27FC236}">
                <a16:creationId xmlns:a16="http://schemas.microsoft.com/office/drawing/2014/main" id="{81B277C9-FE9A-4004-9A8C-E7AFBF99FCA0}"/>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800">
                <a:solidFill>
                  <a:schemeClr val="bg1"/>
                </a:solidFill>
              </a:defRPr>
            </a:lvl1pPr>
          </a:lstStyle>
          <a:p>
            <a:fld id="{1FAB038C-BA85-4F49-9F3F-901880460BAF}" type="slidenum">
              <a:rPr lang="zh-CN" altLang="en-US" smtClean="0"/>
              <a:pPr/>
              <a:t>‹#›</a:t>
            </a:fld>
            <a:endParaRPr lang="zh-CN" altLang="en-US" dirty="0"/>
          </a:p>
        </p:txBody>
      </p:sp>
      <p:sp>
        <p:nvSpPr>
          <p:cNvPr id="11" name="页脚占位符 10">
            <a:extLst>
              <a:ext uri="{FF2B5EF4-FFF2-40B4-BE49-F238E27FC236}">
                <a16:creationId xmlns:a16="http://schemas.microsoft.com/office/drawing/2014/main" id="{CED53EEE-FDF2-4652-B396-66F4C9A78B6B}"/>
              </a:ext>
            </a:extLst>
          </p:cNvPr>
          <p:cNvSpPr>
            <a:spLocks noGrp="1"/>
          </p:cNvSpPr>
          <p:nvPr>
            <p:ph type="ftr" sz="quarter" idx="10"/>
          </p:nvPr>
        </p:nvSpPr>
        <p:spPr/>
        <p:txBody>
          <a:bodyPr/>
          <a:lstStyle/>
          <a:p>
            <a:endParaRPr lang="zh-CN" altLang="en-US" dirty="0"/>
          </a:p>
        </p:txBody>
      </p:sp>
      <p:sp>
        <p:nvSpPr>
          <p:cNvPr id="12" name="标题 11">
            <a:extLst>
              <a:ext uri="{FF2B5EF4-FFF2-40B4-BE49-F238E27FC236}">
                <a16:creationId xmlns:a16="http://schemas.microsoft.com/office/drawing/2014/main" id="{6E026FAF-3CBD-4B05-9249-61DFF5E8F2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62348608"/>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导航页">
    <p:spTree>
      <p:nvGrpSpPr>
        <p:cNvPr id="1" name=""/>
        <p:cNvGrpSpPr/>
        <p:nvPr/>
      </p:nvGrpSpPr>
      <p:grpSpPr>
        <a:xfrm>
          <a:off x="0" y="0"/>
          <a:ext cx="0" cy="0"/>
          <a:chOff x="0" y="0"/>
          <a:chExt cx="0" cy="0"/>
        </a:xfrm>
      </p:grpSpPr>
      <p:grpSp>
        <p:nvGrpSpPr>
          <p:cNvPr id="6" name="组合 5"/>
          <p:cNvGrpSpPr/>
          <p:nvPr userDrawn="1"/>
        </p:nvGrpSpPr>
        <p:grpSpPr>
          <a:xfrm>
            <a:off x="6178121" y="1446415"/>
            <a:ext cx="7077912" cy="5411585"/>
            <a:chOff x="9770926" y="2645826"/>
            <a:chExt cx="1663328" cy="1271737"/>
          </a:xfrm>
          <a:solidFill>
            <a:srgbClr val="C00000">
              <a:alpha val="24000"/>
            </a:srgbClr>
          </a:solidFill>
        </p:grpSpPr>
        <p:sp>
          <p:nvSpPr>
            <p:cNvPr id="7" name="Freeform 8"/>
            <p:cNvSpPr>
              <a:spLocks/>
            </p:cNvSpPr>
            <p:nvPr/>
          </p:nvSpPr>
          <p:spPr bwMode="auto">
            <a:xfrm>
              <a:off x="9770926" y="3425278"/>
              <a:ext cx="361755" cy="484826"/>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2"/>
            <p:cNvSpPr>
              <a:spLocks/>
            </p:cNvSpPr>
            <p:nvPr/>
          </p:nvSpPr>
          <p:spPr bwMode="auto">
            <a:xfrm>
              <a:off x="10662261" y="2780086"/>
              <a:ext cx="771993" cy="1130018"/>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3"/>
            <p:cNvSpPr>
              <a:spLocks/>
            </p:cNvSpPr>
            <p:nvPr/>
          </p:nvSpPr>
          <p:spPr bwMode="auto">
            <a:xfrm>
              <a:off x="9871621" y="2645826"/>
              <a:ext cx="809287" cy="1271737"/>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p:cNvSpPr/>
          <p:nvPr userDrawn="1"/>
        </p:nvSpPr>
        <p:spPr>
          <a:xfrm>
            <a:off x="0" y="2475412"/>
            <a:ext cx="658813" cy="1955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11"/>
          <p:cNvSpPr>
            <a:spLocks noGrp="1"/>
          </p:cNvSpPr>
          <p:nvPr>
            <p:ph sz="quarter" idx="10"/>
          </p:nvPr>
        </p:nvSpPr>
        <p:spPr>
          <a:xfrm>
            <a:off x="921353" y="2718769"/>
            <a:ext cx="10438892" cy="938832"/>
          </a:xfrm>
          <a:prstGeom prst="rect">
            <a:avLst/>
          </a:prstGeom>
        </p:spPr>
        <p:txBody>
          <a:bodyPr/>
          <a:lstStyle>
            <a:lvl1pPr marL="0" indent="0" algn="l" defTabSz="914400" rtl="0" eaLnBrk="1" latinLnBrk="0" hangingPunct="1">
              <a:buFontTx/>
              <a:buNone/>
              <a:defRPr lang="zh-CN" altLang="en-US" sz="6600" b="1"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
        <p:nvSpPr>
          <p:cNvPr id="9" name="内容占位符 11"/>
          <p:cNvSpPr>
            <a:spLocks noGrp="1"/>
          </p:cNvSpPr>
          <p:nvPr>
            <p:ph sz="quarter" idx="11"/>
          </p:nvPr>
        </p:nvSpPr>
        <p:spPr>
          <a:xfrm>
            <a:off x="921353" y="3763618"/>
            <a:ext cx="10528525" cy="490330"/>
          </a:xfrm>
          <a:prstGeom prst="rect">
            <a:avLst/>
          </a:prstGeom>
        </p:spPr>
        <p:txBody>
          <a:bodyPr/>
          <a:lstStyle>
            <a:lvl1pPr marL="0" indent="0" algn="l" defTabSz="914400" rtl="0" eaLnBrk="1" latinLnBrk="0" hangingPunct="1">
              <a:buFontTx/>
              <a:buNone/>
              <a:defRPr lang="zh-CN" altLang="en-US" sz="3600"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Tree>
    <p:extLst>
      <p:ext uri="{BB962C8B-B14F-4D97-AF65-F5344CB8AC3E}">
        <p14:creationId xmlns:p14="http://schemas.microsoft.com/office/powerpoint/2010/main" val="182879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9C9745CE-B000-4E82-8145-B2417A3DC0D1}"/>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2819565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9BB2C-214F-4ECA-B668-C69368B461C3}" type="datetimeFigureOut">
              <a:rPr lang="zh-CN" altLang="en-US" smtClean="0"/>
              <a:t>2023/10/8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FEFC0E-2FD6-46EF-A188-B70EEC57A27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AD1F821-7E88-4C1D-8AC3-86E88261865B}"/>
              </a:ext>
            </a:extLst>
          </p:cNvPr>
          <p:cNvSpPr>
            <a:spLocks noGrp="1"/>
          </p:cNvSpPr>
          <p:nvPr>
            <p:ph type="ftr" sz="quarter" idx="3"/>
          </p:nvPr>
        </p:nvSpPr>
        <p:spPr>
          <a:xfrm>
            <a:off x="3863752" y="648326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3" name="灯片编号占位符 5">
            <a:extLst>
              <a:ext uri="{FF2B5EF4-FFF2-40B4-BE49-F238E27FC236}">
                <a16:creationId xmlns:a16="http://schemas.microsoft.com/office/drawing/2014/main" id="{1BEEF21E-B700-460A-AD08-728FC80B8E3D}"/>
              </a:ext>
            </a:extLst>
          </p:cNvPr>
          <p:cNvSpPr>
            <a:spLocks noGrp="1"/>
          </p:cNvSpPr>
          <p:nvPr>
            <p:ph type="sldNum" sz="quarter" idx="4"/>
          </p:nvPr>
        </p:nvSpPr>
        <p:spPr>
          <a:xfrm>
            <a:off x="8976320" y="6453931"/>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264724781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zhihu.com/search?q=%E7%9B%AE%E6%A0%87%E5%87%BD%E6%95%B0&amp;search_source=Entity&amp;hybrid_search_source=Entity&amp;hybrid_search_extra=%7B%22sourceType%22%3A%22answer%22%2C%22sourceId%22%3A122929183%7D"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tmp"/><Relationship Id="rId5" Type="http://schemas.openxmlformats.org/officeDocument/2006/relationships/hyperlink" Target="https://www.zhihu.com/search?q=%E9%AB%98%E6%96%AF%E5%85%88%E9%AA%8C&amp;search_source=Entity&amp;hybrid_search_source=Entity&amp;hybrid_search_extra=%7B%22sourceType%22%3A%22answer%22%2C%22sourceId%22%3A122929183%7D" TargetMode="External"/><Relationship Id="rId4" Type="http://schemas.openxmlformats.org/officeDocument/2006/relationships/hyperlink" Target="https://www.zhihu.com/search?q=%E6%9C%80%E4%BC%98%E5%8C%96&amp;search_source=Entity&amp;hybrid_search_source=Entity&amp;hybrid_search_extra=%7B%22sourceType%22%3A%22answer%22%2C%22sourceId%22%3A122929183%7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tmp"/></Relationships>
</file>

<file path=ppt/slides/_rels/slide12.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tmp"/><Relationship Id="rId4" Type="http://schemas.openxmlformats.org/officeDocument/2006/relationships/image" Target="../media/image25.tmp"/></Relationships>
</file>

<file path=ppt/slides/_rels/slide13.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image" Target="../media/image27.tmp"/><Relationship Id="rId7" Type="http://schemas.openxmlformats.org/officeDocument/2006/relationships/image" Target="../media/image31.tmp"/><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0.tmp"/><Relationship Id="rId5" Type="http://schemas.openxmlformats.org/officeDocument/2006/relationships/image" Target="../media/image29.tmp"/><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7.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tmp"/></Relationships>
</file>

<file path=ppt/slides/_rels/slide2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5.tmp"/></Relationships>
</file>

<file path=ppt/slides/_rels/slide26.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7.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5.tmp"/></Relationships>
</file>

<file path=ppt/slides/_rels/slide32.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tmp"/><Relationship Id="rId4" Type="http://schemas.openxmlformats.org/officeDocument/2006/relationships/image" Target="../media/image3.tmp"/></Relationships>
</file>

<file path=ppt/slides/_rels/slide7.xml.rels><?xml version="1.0" encoding="UTF-8" standalone="yes"?>
<Relationships xmlns="http://schemas.openxmlformats.org/package/2006/relationships"><Relationship Id="rId8" Type="http://schemas.openxmlformats.org/officeDocument/2006/relationships/image" Target="../media/image10.tmp"/><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tmp"/><Relationship Id="rId11" Type="http://schemas.openxmlformats.org/officeDocument/2006/relationships/image" Target="../media/image13.tmp"/><Relationship Id="rId5" Type="http://schemas.openxmlformats.org/officeDocument/2006/relationships/image" Target="../media/image7.tmp"/><Relationship Id="rId10" Type="http://schemas.openxmlformats.org/officeDocument/2006/relationships/image" Target="../media/image12.tmp"/><Relationship Id="rId4" Type="http://schemas.openxmlformats.org/officeDocument/2006/relationships/image" Target="../media/image6.tmp"/><Relationship Id="rId9" Type="http://schemas.openxmlformats.org/officeDocument/2006/relationships/image" Target="../media/image11.tmp"/></Relationships>
</file>

<file path=ppt/slides/_rels/slide8.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6.tmp"/><Relationship Id="rId4" Type="http://schemas.openxmlformats.org/officeDocument/2006/relationships/image" Target="../media/image15.tmp"/></Relationships>
</file>

<file path=ppt/slides/_rels/slide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tmp"/><Relationship Id="rId5" Type="http://schemas.openxmlformats.org/officeDocument/2006/relationships/image" Target="../media/image19.tmp"/><Relationship Id="rId4" Type="http://schemas.openxmlformats.org/officeDocument/2006/relationships/image" Target="../media/image18.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E8F9131-9E2E-A87B-5693-B14D28937020}"/>
              </a:ext>
            </a:extLst>
          </p:cNvPr>
          <p:cNvGrpSpPr/>
          <p:nvPr/>
        </p:nvGrpSpPr>
        <p:grpSpPr>
          <a:xfrm>
            <a:off x="9447337" y="-2774"/>
            <a:ext cx="1229709" cy="6860774"/>
            <a:chOff x="8784145" y="0"/>
            <a:chExt cx="1229709" cy="6860774"/>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6" name="矩形 15"/>
            <p:cNvSpPr/>
            <p:nvPr/>
          </p:nvSpPr>
          <p:spPr>
            <a:xfrm>
              <a:off x="8784145" y="3793524"/>
              <a:ext cx="409903" cy="3067250"/>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7" name="矩形 16"/>
            <p:cNvSpPr/>
            <p:nvPr/>
          </p:nvSpPr>
          <p:spPr>
            <a:xfrm>
              <a:off x="9603951" y="3793524"/>
              <a:ext cx="409903" cy="306724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7" name="文本框 6"/>
          <p:cNvSpPr txBox="1"/>
          <p:nvPr/>
        </p:nvSpPr>
        <p:spPr>
          <a:xfrm>
            <a:off x="284040" y="2329599"/>
            <a:ext cx="11463493" cy="1722587"/>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Prediction of </a:t>
            </a:r>
            <a:r>
              <a:rPr lang="en-US" altLang="zh-CN" sz="3200" dirty="0" err="1">
                <a:latin typeface="Times New Roman" panose="02020603050405020304" pitchFamily="18" charset="0"/>
                <a:ea typeface="微软雅黑" panose="020B0503020204020204" pitchFamily="34" charset="-122"/>
                <a:cs typeface="Times New Roman" panose="02020603050405020304" pitchFamily="18" charset="0"/>
              </a:rPr>
              <a:t>harbour</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vessel fuel consumption based on machine learning approach</a:t>
            </a:r>
          </a:p>
          <a:p>
            <a:pPr algn="ctr">
              <a:lnSpc>
                <a:spcPct val="120000"/>
              </a:lnSpc>
            </a:pPr>
            <a:r>
              <a:rPr lang="zh-CN" altLang="en-US" sz="2800" dirty="0">
                <a:latin typeface="楷体" panose="02010609060101010101" pitchFamily="49" charset="-122"/>
                <a:ea typeface="楷体" panose="02010609060101010101" pitchFamily="49" charset="-122"/>
                <a:cs typeface="Times New Roman" panose="02020603050405020304" pitchFamily="18" charset="0"/>
              </a:rPr>
              <a:t>基于机器学习方法预测港口船舶燃料消耗</a:t>
            </a:r>
            <a:endParaRPr lang="en-US" altLang="zh-CN" sz="2800" dirty="0">
              <a:latin typeface="楷体" panose="02010609060101010101" pitchFamily="49" charset="-122"/>
              <a:ea typeface="楷体" panose="02010609060101010101" pitchFamily="49" charset="-122"/>
              <a:cs typeface="Times New Roman" panose="02020603050405020304" pitchFamily="18" charset="0"/>
              <a:sym typeface="字魂105号-简雅黑" panose="00000500000000000000" pitchFamily="2" charset="-122"/>
            </a:endParaRPr>
          </a:p>
        </p:txBody>
      </p:sp>
      <p:sp>
        <p:nvSpPr>
          <p:cNvPr id="2" name="矩形 1"/>
          <p:cNvSpPr/>
          <p:nvPr/>
        </p:nvSpPr>
        <p:spPr>
          <a:xfrm>
            <a:off x="3298362" y="5054982"/>
            <a:ext cx="5739072" cy="400110"/>
          </a:xfrm>
          <a:prstGeom prst="rect">
            <a:avLst/>
          </a:prstGeom>
        </p:spPr>
        <p:txBody>
          <a:bodyPr wrap="none">
            <a:spAutoFit/>
          </a:bodyPr>
          <a:lstStyle/>
          <a:p>
            <a:r>
              <a:rPr lang="zh-CN" altLang="en-US" sz="2000" dirty="0">
                <a:latin typeface="Times New Roman" panose="02020603050405020304" pitchFamily="18" charset="0"/>
                <a:cs typeface="Times New Roman" panose="02020603050405020304" pitchFamily="18" charset="0"/>
              </a:rPr>
              <a:t>期刊作者：</a:t>
            </a:r>
            <a:r>
              <a:rPr lang="en-US" altLang="zh-CN" sz="2000" dirty="0">
                <a:latin typeface="Times New Roman" panose="02020603050405020304" pitchFamily="18" charset="0"/>
                <a:cs typeface="Times New Roman" panose="02020603050405020304" pitchFamily="18" charset="0"/>
              </a:rPr>
              <a:t>Zhong </a:t>
            </a:r>
            <a:r>
              <a:rPr lang="en-US" altLang="zh-CN" sz="2000" dirty="0" err="1">
                <a:latin typeface="Times New Roman" panose="02020603050405020304" pitchFamily="18" charset="0"/>
                <a:cs typeface="Times New Roman" panose="02020603050405020304" pitchFamily="18" charset="0"/>
              </a:rPr>
              <a:t>Shuo</a:t>
            </a:r>
            <a:r>
              <a:rPr lang="en-US" altLang="zh-CN" sz="2000" dirty="0">
                <a:latin typeface="Times New Roman" panose="02020603050405020304" pitchFamily="18" charset="0"/>
                <a:cs typeface="Times New Roman" panose="02020603050405020304" pitchFamily="18" charset="0"/>
              </a:rPr>
              <a:t> Chen , Jasmine Siu Lee Lam</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59" y="180247"/>
            <a:ext cx="34110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Hu et al. (2019)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GPR</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grpSp>
        <p:nvGrpSpPr>
          <p:cNvPr id="25" name="组合 24">
            <a:extLst>
              <a:ext uri="{FF2B5EF4-FFF2-40B4-BE49-F238E27FC236}">
                <a16:creationId xmlns:a16="http://schemas.microsoft.com/office/drawing/2014/main" id="{EEE2B955-EB83-CA6F-598E-D461B957E8B9}"/>
              </a:ext>
            </a:extLst>
          </p:cNvPr>
          <p:cNvGrpSpPr/>
          <p:nvPr/>
        </p:nvGrpSpPr>
        <p:grpSpPr>
          <a:xfrm>
            <a:off x="490491" y="979211"/>
            <a:ext cx="11130380" cy="2557482"/>
            <a:chOff x="490491" y="1060855"/>
            <a:chExt cx="11130380" cy="2557482"/>
          </a:xfrm>
        </p:grpSpPr>
        <p:sp>
          <p:nvSpPr>
            <p:cNvPr id="5" name="文本框 4">
              <a:extLst>
                <a:ext uri="{FF2B5EF4-FFF2-40B4-BE49-F238E27FC236}">
                  <a16:creationId xmlns:a16="http://schemas.microsoft.com/office/drawing/2014/main" id="{9DB7BBDF-D56C-EA60-3BBD-80854EF372E4}"/>
                </a:ext>
              </a:extLst>
            </p:cNvPr>
            <p:cNvSpPr txBox="1"/>
            <p:nvPr/>
          </p:nvSpPr>
          <p:spPr>
            <a:xfrm>
              <a:off x="490491" y="1060855"/>
              <a:ext cx="10926192" cy="923330"/>
            </a:xfrm>
            <a:prstGeom prst="rect">
              <a:avLst/>
            </a:prstGeom>
            <a:noFill/>
          </p:spPr>
          <p:txBody>
            <a:bodyPr wrap="square">
              <a:spAutoFit/>
            </a:bodyPr>
            <a:lstStyle/>
            <a:p>
              <a:r>
                <a:rPr lang="zh-CN" altLang="en-US" dirty="0">
                  <a:solidFill>
                    <a:srgbClr val="FF0000"/>
                  </a:solidFill>
                </a:rPr>
                <a:t>如何计算：</a:t>
              </a:r>
              <a:endParaRPr lang="en-US" altLang="zh-CN" dirty="0">
                <a:solidFill>
                  <a:srgbClr val="FF0000"/>
                </a:solidFill>
              </a:endParaRPr>
            </a:p>
            <a:p>
              <a:r>
                <a:rPr lang="zh-CN" altLang="en-US" dirty="0"/>
                <a:t>kernel是给定了，但是kernel里面的超参数(hyperparameters)并没有给定，所谓的learning就是指给定数据之后，我们learning得出这一系列的hyperparameters。</a:t>
              </a:r>
            </a:p>
          </p:txBody>
        </p:sp>
        <p:sp>
          <p:nvSpPr>
            <p:cNvPr id="11" name="文本框 10">
              <a:extLst>
                <a:ext uri="{FF2B5EF4-FFF2-40B4-BE49-F238E27FC236}">
                  <a16:creationId xmlns:a16="http://schemas.microsoft.com/office/drawing/2014/main" id="{D331227A-C904-FFAC-7C99-80C0C5EB1979}"/>
                </a:ext>
              </a:extLst>
            </p:cNvPr>
            <p:cNvSpPr txBox="1"/>
            <p:nvPr/>
          </p:nvSpPr>
          <p:spPr>
            <a:xfrm>
              <a:off x="490491" y="2141009"/>
              <a:ext cx="11130380" cy="1477328"/>
            </a:xfrm>
            <a:prstGeom prst="rect">
              <a:avLst/>
            </a:prstGeom>
            <a:noFill/>
          </p:spPr>
          <p:txBody>
            <a:bodyPr wrap="square">
              <a:spAutoFit/>
            </a:bodyPr>
            <a:lstStyle/>
            <a:p>
              <a:r>
                <a:rPr lang="zh-CN" altLang="en-US" dirty="0"/>
                <a:t>只有当这些</a:t>
              </a:r>
              <a:r>
                <a:rPr lang="en-US" altLang="zh-CN" dirty="0"/>
                <a:t>hyperparameters</a:t>
              </a:r>
              <a:r>
                <a:rPr lang="zh-CN" altLang="en-US" dirty="0"/>
                <a:t>都确定了，我们才可以顺利的得到最终的结果。那么具体如何操作有两种方法：</a:t>
              </a:r>
            </a:p>
            <a:p>
              <a:r>
                <a:rPr lang="en-US" altLang="zh-CN" dirty="0" err="1"/>
                <a:t>i</a:t>
              </a:r>
              <a:r>
                <a:rPr lang="en-US" altLang="zh-CN" dirty="0"/>
                <a:t>) maximum likelihood</a:t>
              </a:r>
              <a:r>
                <a:rPr lang="zh-CN" altLang="en-US" dirty="0"/>
                <a:t>（</a:t>
              </a:r>
              <a:r>
                <a:rPr lang="en-US" altLang="zh-CN" dirty="0"/>
                <a:t>ML), </a:t>
              </a:r>
              <a:r>
                <a:rPr lang="zh-CN" altLang="en-US" dirty="0"/>
                <a:t>所谓</a:t>
              </a:r>
              <a:r>
                <a:rPr lang="en-US" altLang="zh-CN" dirty="0"/>
                <a:t>ML</a:t>
              </a:r>
              <a:r>
                <a:rPr lang="zh-CN" altLang="en-US" dirty="0"/>
                <a:t>就是以给定数据的</a:t>
              </a:r>
              <a:r>
                <a:rPr lang="en-US" altLang="zh-CN" dirty="0"/>
                <a:t>likelihood</a:t>
              </a:r>
              <a:r>
                <a:rPr lang="zh-CN" altLang="en-US" dirty="0"/>
                <a:t>最大为</a:t>
              </a:r>
              <a:r>
                <a:rPr lang="zh-CN" altLang="en-US" dirty="0">
                  <a:hlinkClick r:id="rId3"/>
                </a:rPr>
                <a:t>目标函数</a:t>
              </a:r>
              <a:r>
                <a:rPr lang="zh-CN" altLang="en-US" dirty="0"/>
                <a:t>的</a:t>
              </a:r>
              <a:r>
                <a:rPr lang="zh-CN" altLang="en-US" dirty="0">
                  <a:hlinkClick r:id="rId4"/>
                </a:rPr>
                <a:t>最优化</a:t>
              </a:r>
              <a:r>
                <a:rPr lang="zh-CN" altLang="en-US" dirty="0"/>
                <a:t>问题，从而估计出</a:t>
              </a:r>
              <a:r>
                <a:rPr lang="en-US" altLang="zh-CN" dirty="0"/>
                <a:t>kernel</a:t>
              </a:r>
              <a:r>
                <a:rPr lang="zh-CN" altLang="en-US" dirty="0"/>
                <a:t>里面的</a:t>
              </a:r>
              <a:r>
                <a:rPr lang="en-US" altLang="zh-CN" dirty="0"/>
                <a:t>hyperparameters.</a:t>
              </a:r>
            </a:p>
            <a:p>
              <a:r>
                <a:rPr lang="en-US" altLang="zh-CN" dirty="0"/>
                <a:t>ii) Monte Carlo, </a:t>
              </a:r>
              <a:r>
                <a:rPr lang="zh-CN" altLang="en-US" dirty="0"/>
                <a:t>这个就是所谓的暴力破解，利用</a:t>
              </a:r>
              <a:r>
                <a:rPr lang="en-US" altLang="zh-CN" dirty="0"/>
                <a:t>Bayesian formula</a:t>
              </a:r>
              <a:r>
                <a:rPr lang="zh-CN" altLang="en-US" dirty="0"/>
                <a:t>，结果</a:t>
              </a:r>
              <a:r>
                <a:rPr lang="zh-CN" altLang="en-US" dirty="0">
                  <a:hlinkClick r:id="rId5"/>
                </a:rPr>
                <a:t>高斯先验</a:t>
              </a:r>
              <a:r>
                <a:rPr lang="zh-CN" altLang="en-US" dirty="0"/>
                <a:t>（也就是我们的多维高斯分布的假设）和</a:t>
              </a:r>
              <a:r>
                <a:rPr lang="en-US" altLang="zh-CN" dirty="0"/>
                <a:t>likelihood</a:t>
              </a:r>
              <a:r>
                <a:rPr lang="zh-CN" altLang="en-US" dirty="0"/>
                <a:t>（</a:t>
              </a:r>
              <a:r>
                <a:rPr lang="en-US" altLang="zh-CN" dirty="0"/>
                <a:t>noise</a:t>
              </a:r>
              <a:r>
                <a:rPr lang="zh-CN" altLang="en-US" dirty="0"/>
                <a:t>的分布）的知识去强力计算后验的分布。</a:t>
              </a:r>
            </a:p>
          </p:txBody>
        </p:sp>
      </p:grpSp>
      <p:grpSp>
        <p:nvGrpSpPr>
          <p:cNvPr id="27" name="组合 26">
            <a:extLst>
              <a:ext uri="{FF2B5EF4-FFF2-40B4-BE49-F238E27FC236}">
                <a16:creationId xmlns:a16="http://schemas.microsoft.com/office/drawing/2014/main" id="{13738664-96E1-2E2A-4255-E9C2E8A67FE0}"/>
              </a:ext>
            </a:extLst>
          </p:cNvPr>
          <p:cNvGrpSpPr/>
          <p:nvPr/>
        </p:nvGrpSpPr>
        <p:grpSpPr>
          <a:xfrm>
            <a:off x="490491" y="4078708"/>
            <a:ext cx="11613985" cy="1883309"/>
            <a:chOff x="253753" y="3714724"/>
            <a:chExt cx="11938247" cy="1883309"/>
          </a:xfrm>
        </p:grpSpPr>
        <p:sp>
          <p:nvSpPr>
            <p:cNvPr id="15" name="文本框 14">
              <a:extLst>
                <a:ext uri="{FF2B5EF4-FFF2-40B4-BE49-F238E27FC236}">
                  <a16:creationId xmlns:a16="http://schemas.microsoft.com/office/drawing/2014/main" id="{B3B6B894-A132-CC32-A9BD-12EADAB4C0C7}"/>
                </a:ext>
              </a:extLst>
            </p:cNvPr>
            <p:cNvSpPr txBox="1"/>
            <p:nvPr/>
          </p:nvSpPr>
          <p:spPr>
            <a:xfrm>
              <a:off x="253753" y="3714724"/>
              <a:ext cx="11938247" cy="646331"/>
            </a:xfrm>
            <a:prstGeom prst="rect">
              <a:avLst/>
            </a:prstGeom>
            <a:noFill/>
          </p:spPr>
          <p:txBody>
            <a:bodyPr wrap="square">
              <a:spAutoFit/>
            </a:bodyPr>
            <a:lstStyle/>
            <a:p>
              <a:r>
                <a:rPr lang="zh-CN" altLang="en-US" b="0" i="0" dirty="0">
                  <a:solidFill>
                    <a:srgbClr val="FF0000"/>
                  </a:solidFill>
                  <a:effectLst/>
                  <a:latin typeface="-apple-system"/>
                </a:rPr>
                <a:t>关于</a:t>
              </a:r>
              <a:r>
                <a:rPr lang="en-US" altLang="zh-CN" b="0" i="0" dirty="0">
                  <a:solidFill>
                    <a:srgbClr val="FF0000"/>
                  </a:solidFill>
                  <a:effectLst/>
                  <a:latin typeface="-apple-system"/>
                </a:rPr>
                <a:t>Kernel:</a:t>
              </a:r>
              <a:r>
                <a:rPr lang="zh-CN" altLang="en-US" b="0" i="0" dirty="0">
                  <a:solidFill>
                    <a:srgbClr val="121212"/>
                  </a:solidFill>
                  <a:effectLst/>
                  <a:latin typeface="-apple-system"/>
                </a:rPr>
                <a:t>它有效的描述了点和点之间的关系，或者说是距离，所以按照其作用</a:t>
              </a:r>
              <a:r>
                <a:rPr lang="en-US" altLang="zh-CN" b="0" i="0" dirty="0">
                  <a:solidFill>
                    <a:srgbClr val="121212"/>
                  </a:solidFill>
                  <a:effectLst/>
                  <a:latin typeface="-apple-system"/>
                </a:rPr>
                <a:t>kernel</a:t>
              </a:r>
              <a:r>
                <a:rPr lang="zh-CN" altLang="en-US" b="0" i="0" dirty="0">
                  <a:solidFill>
                    <a:srgbClr val="121212"/>
                  </a:solidFill>
                  <a:effectLst/>
                  <a:latin typeface="-apple-system"/>
                </a:rPr>
                <a:t>原本的名字应该叫“</a:t>
              </a:r>
              <a:r>
                <a:rPr lang="en-US" altLang="zh-CN" b="0" i="0" dirty="0">
                  <a:solidFill>
                    <a:srgbClr val="121212"/>
                  </a:solidFill>
                  <a:effectLst/>
                  <a:latin typeface="-apple-system"/>
                </a:rPr>
                <a:t>covariance function”</a:t>
              </a:r>
              <a:endParaRPr lang="zh-CN" altLang="en-US" dirty="0"/>
            </a:p>
          </p:txBody>
        </p:sp>
        <p:sp>
          <p:nvSpPr>
            <p:cNvPr id="19" name="文本框 18">
              <a:extLst>
                <a:ext uri="{FF2B5EF4-FFF2-40B4-BE49-F238E27FC236}">
                  <a16:creationId xmlns:a16="http://schemas.microsoft.com/office/drawing/2014/main" id="{301BCA4E-719E-30E1-0721-143F85B1B83F}"/>
                </a:ext>
              </a:extLst>
            </p:cNvPr>
            <p:cNvSpPr txBox="1"/>
            <p:nvPr/>
          </p:nvSpPr>
          <p:spPr>
            <a:xfrm>
              <a:off x="253753" y="4674703"/>
              <a:ext cx="11390714" cy="923330"/>
            </a:xfrm>
            <a:prstGeom prst="rect">
              <a:avLst/>
            </a:prstGeom>
            <a:noFill/>
          </p:spPr>
          <p:txBody>
            <a:bodyPr wrap="square">
              <a:spAutoFit/>
            </a:bodyPr>
            <a:lstStyle/>
            <a:p>
              <a:r>
                <a:rPr lang="zh-CN" altLang="en-US" dirty="0"/>
                <a:t>无论</a:t>
              </a:r>
              <a:r>
                <a:rPr lang="en-US" altLang="zh-CN" dirty="0" err="1"/>
                <a:t>x,y</a:t>
              </a:r>
              <a:r>
                <a:rPr lang="en-US" altLang="zh-CN" dirty="0"/>
                <a:t> </a:t>
              </a:r>
              <a:r>
                <a:rPr lang="zh-CN" altLang="en-US" dirty="0"/>
                <a:t>本身是如何的，维数也好，形式也罢，我们都可以调整这个</a:t>
              </a:r>
              <a:r>
                <a:rPr lang="en-US" altLang="zh-CN" dirty="0">
                  <a:effectLst/>
                </a:rPr>
                <a:t>ψ</a:t>
              </a:r>
              <a:r>
                <a:rPr lang="zh-CN" altLang="en-US" dirty="0"/>
                <a:t>来保证一般的常见的内积定义，而其中这里的</a:t>
              </a:r>
              <a:r>
                <a:rPr lang="en-US" altLang="zh-CN" dirty="0">
                  <a:effectLst/>
                </a:rPr>
                <a:t>ψ</a:t>
              </a:r>
              <a:r>
                <a:rPr lang="zh-CN" altLang="en-US" dirty="0"/>
                <a:t>自然可以看做了一个映射，从</a:t>
              </a:r>
              <a:r>
                <a:rPr lang="zh-CN" altLang="en-US"/>
                <a:t>一个</a:t>
              </a:r>
              <a:r>
                <a:rPr lang="en-US" altLang="zh-CN">
                  <a:effectLst/>
                </a:rPr>
                <a:t>Rn</a:t>
              </a:r>
              <a:r>
                <a:rPr lang="zh-CN" altLang="en-US" dirty="0"/>
                <a:t>映射到一个一般的希尔伯特空间</a:t>
              </a:r>
              <a:r>
                <a:rPr lang="en-US" altLang="zh-CN" dirty="0">
                  <a:effectLst/>
                </a:rPr>
                <a:t>V</a:t>
              </a:r>
              <a:r>
                <a:rPr lang="zh-CN" altLang="en-US" dirty="0"/>
                <a:t>的映射，而此时内积仍旧是定义在希尔伯特空间</a:t>
              </a:r>
              <a:r>
                <a:rPr lang="en-US" altLang="zh-CN" dirty="0">
                  <a:effectLst/>
                </a:rPr>
                <a:t>V</a:t>
              </a:r>
              <a:r>
                <a:rPr lang="zh-CN" altLang="en-US" dirty="0"/>
                <a:t>的内积。</a:t>
              </a:r>
            </a:p>
          </p:txBody>
        </p:sp>
        <p:pic>
          <p:nvPicPr>
            <p:cNvPr id="21" name="图片 20">
              <a:extLst>
                <a:ext uri="{FF2B5EF4-FFF2-40B4-BE49-F238E27FC236}">
                  <a16:creationId xmlns:a16="http://schemas.microsoft.com/office/drawing/2014/main" id="{6C44A1BA-22EB-D0D9-0138-83B3EDE753E4}"/>
                </a:ext>
              </a:extLst>
            </p:cNvPr>
            <p:cNvPicPr>
              <a:picLocks noChangeAspect="1"/>
            </p:cNvPicPr>
            <p:nvPr/>
          </p:nvPicPr>
          <p:blipFill>
            <a:blip r:embed="rId6"/>
            <a:stretch>
              <a:fillRect/>
            </a:stretch>
          </p:blipFill>
          <p:spPr>
            <a:xfrm>
              <a:off x="4610628" y="4173816"/>
              <a:ext cx="2685917" cy="344063"/>
            </a:xfrm>
            <a:prstGeom prst="rect">
              <a:avLst/>
            </a:prstGeom>
          </p:spPr>
        </p:pic>
      </p:grpSp>
    </p:spTree>
    <p:extLst>
      <p:ext uri="{BB962C8B-B14F-4D97-AF65-F5344CB8AC3E}">
        <p14:creationId xmlns:p14="http://schemas.microsoft.com/office/powerpoint/2010/main" val="154145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31713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Uyanık</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(2020)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RR</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0" name="图片 9">
            <a:extLst>
              <a:ext uri="{FF2B5EF4-FFF2-40B4-BE49-F238E27FC236}">
                <a16:creationId xmlns:a16="http://schemas.microsoft.com/office/drawing/2014/main" id="{83E1939A-04B7-016C-CE8D-F9662FEB5877}"/>
              </a:ext>
            </a:extLst>
          </p:cNvPr>
          <p:cNvPicPr>
            <a:picLocks noChangeAspect="1"/>
          </p:cNvPicPr>
          <p:nvPr/>
        </p:nvPicPr>
        <p:blipFill>
          <a:blip r:embed="rId3"/>
          <a:stretch>
            <a:fillRect/>
          </a:stretch>
        </p:blipFill>
        <p:spPr>
          <a:xfrm>
            <a:off x="4941218" y="1932318"/>
            <a:ext cx="3619814" cy="769687"/>
          </a:xfrm>
          <a:prstGeom prst="rect">
            <a:avLst/>
          </a:prstGeom>
        </p:spPr>
      </p:pic>
      <p:sp>
        <p:nvSpPr>
          <p:cNvPr id="12" name="文本框 11">
            <a:extLst>
              <a:ext uri="{FF2B5EF4-FFF2-40B4-BE49-F238E27FC236}">
                <a16:creationId xmlns:a16="http://schemas.microsoft.com/office/drawing/2014/main" id="{69F88376-3327-15B5-D073-31FBD19EE17E}"/>
              </a:ext>
            </a:extLst>
          </p:cNvPr>
          <p:cNvSpPr txBox="1"/>
          <p:nvPr/>
        </p:nvSpPr>
        <p:spPr>
          <a:xfrm>
            <a:off x="335360" y="1136317"/>
            <a:ext cx="11498574" cy="646331"/>
          </a:xfrm>
          <a:prstGeom prst="rect">
            <a:avLst/>
          </a:prstGeom>
          <a:noFill/>
        </p:spPr>
        <p:txBody>
          <a:bodyPr wrap="square">
            <a:spAutoFit/>
          </a:bodyPr>
          <a:lstStyle/>
          <a:p>
            <a:r>
              <a:rPr lang="en-US" altLang="zh-CN" b="0" i="0" dirty="0">
                <a:solidFill>
                  <a:srgbClr val="1D2129"/>
                </a:solidFill>
                <a:effectLst/>
                <a:latin typeface="PingFangSC-Regular"/>
              </a:rPr>
              <a:t>RR</a:t>
            </a:r>
            <a:r>
              <a:rPr lang="zh-CN" altLang="en-US" b="0" i="0" dirty="0">
                <a:solidFill>
                  <a:srgbClr val="1D2129"/>
                </a:solidFill>
                <a:effectLst/>
                <a:latin typeface="PingFangSC-Regular"/>
              </a:rPr>
              <a:t>是一种流行的线性回归算法，可以比多元线性回归更好地解决共线性问题。将规范正则化强加到权重可以显着提高线性回归的泛化能力。</a:t>
            </a:r>
            <a:r>
              <a:rPr lang="en-US" altLang="zh-CN" b="0" i="0" dirty="0">
                <a:solidFill>
                  <a:srgbClr val="1D2129"/>
                </a:solidFill>
                <a:effectLst/>
                <a:latin typeface="PingFangSC-Regular"/>
              </a:rPr>
              <a:t>RR </a:t>
            </a:r>
            <a:r>
              <a:rPr lang="zh-CN" altLang="en-US" b="0" i="0" dirty="0">
                <a:solidFill>
                  <a:srgbClr val="1D2129"/>
                </a:solidFill>
                <a:effectLst/>
                <a:latin typeface="PingFangSC-Regular"/>
              </a:rPr>
              <a:t>模型可以描述为：</a:t>
            </a:r>
            <a:endParaRPr lang="zh-CN" altLang="en-US" dirty="0"/>
          </a:p>
        </p:txBody>
      </p:sp>
      <p:sp>
        <p:nvSpPr>
          <p:cNvPr id="14" name="文本框 13">
            <a:extLst>
              <a:ext uri="{FF2B5EF4-FFF2-40B4-BE49-F238E27FC236}">
                <a16:creationId xmlns:a16="http://schemas.microsoft.com/office/drawing/2014/main" id="{C5AAFDD8-E914-39DD-0808-1D59DD87B2A0}"/>
              </a:ext>
            </a:extLst>
          </p:cNvPr>
          <p:cNvSpPr txBox="1"/>
          <p:nvPr/>
        </p:nvSpPr>
        <p:spPr>
          <a:xfrm>
            <a:off x="340593" y="3317711"/>
            <a:ext cx="6094520" cy="369332"/>
          </a:xfrm>
          <a:prstGeom prst="rect">
            <a:avLst/>
          </a:prstGeom>
          <a:noFill/>
        </p:spPr>
        <p:txBody>
          <a:bodyPr wrap="square">
            <a:spAutoFit/>
          </a:bodyPr>
          <a:lstStyle/>
          <a:p>
            <a:r>
              <a:rPr lang="zh-CN" altLang="en-US" dirty="0"/>
              <a:t>其中 </a:t>
            </a:r>
            <a:r>
              <a:rPr lang="en-US" altLang="zh-CN" dirty="0"/>
              <a:t>ε </a:t>
            </a:r>
            <a:r>
              <a:rPr lang="zh-CN" altLang="en-US" dirty="0"/>
              <a:t>表示损失函数，</a:t>
            </a:r>
            <a:r>
              <a:rPr lang="en-US" altLang="zh-CN" dirty="0"/>
              <a:t>λ </a:t>
            </a:r>
            <a:r>
              <a:rPr lang="zh-CN" altLang="en-US" dirty="0"/>
              <a:t>表示正则化参数，</a:t>
            </a:r>
            <a:r>
              <a:rPr lang="en-US" altLang="zh-CN" b="0" i="0" dirty="0">
                <a:solidFill>
                  <a:srgbClr val="1D2129"/>
                </a:solidFill>
                <a:effectLst/>
                <a:latin typeface="PingFangSC-Regular"/>
              </a:rPr>
              <a:t> λ </a:t>
            </a:r>
            <a:r>
              <a:rPr lang="en-US" altLang="zh-CN" dirty="0">
                <a:solidFill>
                  <a:srgbClr val="1D2129"/>
                </a:solidFill>
                <a:latin typeface="PingFangSC-Regular"/>
              </a:rPr>
              <a:t>&gt;</a:t>
            </a:r>
            <a:r>
              <a:rPr lang="en-US" altLang="zh-CN" b="0" i="0" dirty="0">
                <a:solidFill>
                  <a:srgbClr val="1D2129"/>
                </a:solidFill>
                <a:effectLst/>
                <a:latin typeface="PingFangSC-Regular"/>
              </a:rPr>
              <a:t>0 </a:t>
            </a:r>
            <a:r>
              <a:rPr lang="zh-CN" altLang="en-US" dirty="0"/>
              <a:t>。</a:t>
            </a:r>
          </a:p>
        </p:txBody>
      </p:sp>
      <p:pic>
        <p:nvPicPr>
          <p:cNvPr id="16" name="图片 15">
            <a:extLst>
              <a:ext uri="{FF2B5EF4-FFF2-40B4-BE49-F238E27FC236}">
                <a16:creationId xmlns:a16="http://schemas.microsoft.com/office/drawing/2014/main" id="{5E76428E-63D0-D518-50DA-B407F1842EDC}"/>
              </a:ext>
            </a:extLst>
          </p:cNvPr>
          <p:cNvPicPr>
            <a:picLocks noChangeAspect="1"/>
          </p:cNvPicPr>
          <p:nvPr/>
        </p:nvPicPr>
        <p:blipFill>
          <a:blip r:embed="rId4"/>
          <a:stretch>
            <a:fillRect/>
          </a:stretch>
        </p:blipFill>
        <p:spPr>
          <a:xfrm>
            <a:off x="1921020" y="1932318"/>
            <a:ext cx="2654998" cy="1045553"/>
          </a:xfrm>
          <a:prstGeom prst="rect">
            <a:avLst/>
          </a:prstGeom>
        </p:spPr>
      </p:pic>
    </p:spTree>
    <p:extLst>
      <p:ext uri="{BB962C8B-B14F-4D97-AF65-F5344CB8AC3E}">
        <p14:creationId xmlns:p14="http://schemas.microsoft.com/office/powerpoint/2010/main" val="903880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59" y="180247"/>
            <a:ext cx="367240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Uyanık</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(2020)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LASSO</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8411E922-9672-4EE5-EC1B-2E846CB4D049}"/>
              </a:ext>
            </a:extLst>
          </p:cNvPr>
          <p:cNvSpPr txBox="1"/>
          <p:nvPr/>
        </p:nvSpPr>
        <p:spPr>
          <a:xfrm>
            <a:off x="335358" y="1083945"/>
            <a:ext cx="10880105" cy="369332"/>
          </a:xfrm>
          <a:prstGeom prst="rect">
            <a:avLst/>
          </a:prstGeom>
          <a:noFill/>
        </p:spPr>
        <p:txBody>
          <a:bodyPr wrap="square">
            <a:spAutoFit/>
          </a:bodyPr>
          <a:lstStyle/>
          <a:p>
            <a:r>
              <a:rPr lang="en-US" altLang="zh-CN" b="0" i="0" dirty="0">
                <a:solidFill>
                  <a:srgbClr val="1D2129"/>
                </a:solidFill>
                <a:effectLst/>
                <a:latin typeface="PingFangSC-Regular"/>
              </a:rPr>
              <a:t>Ridge </a:t>
            </a:r>
            <a:r>
              <a:rPr lang="zh-CN" altLang="en-US" b="0" i="0" dirty="0">
                <a:solidFill>
                  <a:srgbClr val="1D2129"/>
                </a:solidFill>
                <a:effectLst/>
                <a:latin typeface="PingFangSC-Regular"/>
              </a:rPr>
              <a:t>和 </a:t>
            </a:r>
            <a:r>
              <a:rPr lang="en-US" altLang="zh-CN" b="0" i="0" dirty="0">
                <a:solidFill>
                  <a:srgbClr val="1D2129"/>
                </a:solidFill>
                <a:effectLst/>
                <a:latin typeface="PingFangSC-Regular"/>
              </a:rPr>
              <a:t>LASSO </a:t>
            </a:r>
            <a:r>
              <a:rPr lang="zh-CN" altLang="en-US" b="0" i="0" dirty="0">
                <a:solidFill>
                  <a:srgbClr val="1D2129"/>
                </a:solidFill>
                <a:effectLst/>
                <a:latin typeface="PingFangSC-Regular"/>
              </a:rPr>
              <a:t>回归的主要区别在于惩罚方式。</a:t>
            </a:r>
            <a:r>
              <a:rPr lang="en-US" altLang="zh-CN" b="0" i="0" dirty="0">
                <a:solidFill>
                  <a:srgbClr val="1D2129"/>
                </a:solidFill>
                <a:effectLst/>
                <a:latin typeface="PingFangSC-Regular"/>
              </a:rPr>
              <a:t> LASSO</a:t>
            </a:r>
            <a:r>
              <a:rPr lang="zh-CN" altLang="en-US" b="0" i="0" dirty="0">
                <a:solidFill>
                  <a:srgbClr val="1D2129"/>
                </a:solidFill>
                <a:effectLst/>
                <a:latin typeface="PingFangSC-Regular"/>
              </a:rPr>
              <a:t>正则化参数用作绝对值而不是参数的平方</a:t>
            </a:r>
            <a:r>
              <a:rPr lang="en-US" altLang="zh-CN" dirty="0">
                <a:solidFill>
                  <a:srgbClr val="1D2129"/>
                </a:solidFill>
                <a:latin typeface="PingFangSC-Regular"/>
              </a:rPr>
              <a:t>:</a:t>
            </a:r>
            <a:endParaRPr lang="zh-CN" altLang="en-US" dirty="0"/>
          </a:p>
        </p:txBody>
      </p:sp>
      <p:pic>
        <p:nvPicPr>
          <p:cNvPr id="8" name="图片 7">
            <a:extLst>
              <a:ext uri="{FF2B5EF4-FFF2-40B4-BE49-F238E27FC236}">
                <a16:creationId xmlns:a16="http://schemas.microsoft.com/office/drawing/2014/main" id="{196F2E04-3004-443C-156F-1FB07728B5E9}"/>
              </a:ext>
            </a:extLst>
          </p:cNvPr>
          <p:cNvPicPr>
            <a:picLocks noChangeAspect="1"/>
          </p:cNvPicPr>
          <p:nvPr/>
        </p:nvPicPr>
        <p:blipFill>
          <a:blip r:embed="rId3"/>
          <a:stretch>
            <a:fillRect/>
          </a:stretch>
        </p:blipFill>
        <p:spPr>
          <a:xfrm>
            <a:off x="476001" y="1552970"/>
            <a:ext cx="4031329" cy="807790"/>
          </a:xfrm>
          <a:prstGeom prst="rect">
            <a:avLst/>
          </a:prstGeom>
        </p:spPr>
      </p:pic>
      <p:sp>
        <p:nvSpPr>
          <p:cNvPr id="10" name="文本框 9">
            <a:extLst>
              <a:ext uri="{FF2B5EF4-FFF2-40B4-BE49-F238E27FC236}">
                <a16:creationId xmlns:a16="http://schemas.microsoft.com/office/drawing/2014/main" id="{4C4BF2E6-A357-57CD-53BC-274CF46DFEF3}"/>
              </a:ext>
            </a:extLst>
          </p:cNvPr>
          <p:cNvSpPr txBox="1"/>
          <p:nvPr/>
        </p:nvSpPr>
        <p:spPr>
          <a:xfrm>
            <a:off x="335358" y="2381274"/>
            <a:ext cx="8990860" cy="369332"/>
          </a:xfrm>
          <a:prstGeom prst="rect">
            <a:avLst/>
          </a:prstGeom>
          <a:noFill/>
        </p:spPr>
        <p:txBody>
          <a:bodyPr wrap="square">
            <a:spAutoFit/>
          </a:bodyPr>
          <a:lstStyle/>
          <a:p>
            <a:r>
              <a:rPr lang="en-US" altLang="zh-CN" dirty="0"/>
              <a:t>λ </a:t>
            </a:r>
            <a:r>
              <a:rPr lang="zh-CN" altLang="en-US" dirty="0"/>
              <a:t>表示正则化参数，</a:t>
            </a:r>
            <a:r>
              <a:rPr lang="en-US" altLang="zh-CN" b="0" i="0" dirty="0">
                <a:solidFill>
                  <a:srgbClr val="1D2129"/>
                </a:solidFill>
                <a:effectLst/>
                <a:latin typeface="PingFangSC-Regular"/>
              </a:rPr>
              <a:t> λ </a:t>
            </a:r>
            <a:r>
              <a:rPr lang="en-US" altLang="zh-CN" dirty="0">
                <a:solidFill>
                  <a:srgbClr val="1D2129"/>
                </a:solidFill>
                <a:latin typeface="PingFangSC-Regular"/>
              </a:rPr>
              <a:t>&gt;</a:t>
            </a:r>
            <a:r>
              <a:rPr lang="en-US" altLang="zh-CN" b="0" i="0" dirty="0">
                <a:solidFill>
                  <a:srgbClr val="1D2129"/>
                </a:solidFill>
                <a:effectLst/>
                <a:latin typeface="PingFangSC-Regular"/>
              </a:rPr>
              <a:t>0</a:t>
            </a:r>
            <a:endParaRPr lang="zh-CN" altLang="en-US" dirty="0"/>
          </a:p>
        </p:txBody>
      </p:sp>
      <p:sp>
        <p:nvSpPr>
          <p:cNvPr id="12" name="文本框 11">
            <a:extLst>
              <a:ext uri="{FF2B5EF4-FFF2-40B4-BE49-F238E27FC236}">
                <a16:creationId xmlns:a16="http://schemas.microsoft.com/office/drawing/2014/main" id="{676398DE-2D1F-CBB6-20FD-F7AD7E67057F}"/>
              </a:ext>
            </a:extLst>
          </p:cNvPr>
          <p:cNvSpPr txBox="1"/>
          <p:nvPr/>
        </p:nvSpPr>
        <p:spPr>
          <a:xfrm>
            <a:off x="335358" y="3273705"/>
            <a:ext cx="11739270" cy="2031325"/>
          </a:xfrm>
          <a:prstGeom prst="rect">
            <a:avLst/>
          </a:prstGeom>
          <a:noFill/>
        </p:spPr>
        <p:txBody>
          <a:bodyPr wrap="square">
            <a:spAutoFit/>
          </a:bodyPr>
          <a:lstStyle/>
          <a:p>
            <a:r>
              <a:rPr lang="zh-CN" altLang="en-US" b="0" i="0" dirty="0">
                <a:solidFill>
                  <a:srgbClr val="1D2129"/>
                </a:solidFill>
                <a:effectLst/>
                <a:latin typeface="PingFangSC-Regular"/>
              </a:rPr>
              <a:t>所有的特征都在 </a:t>
            </a:r>
            <a:r>
              <a:rPr lang="en-US" altLang="zh-CN" b="0" i="0" dirty="0">
                <a:solidFill>
                  <a:srgbClr val="1D2129"/>
                </a:solidFill>
                <a:effectLst/>
                <a:latin typeface="PingFangSC-Regular"/>
              </a:rPr>
              <a:t>RR </a:t>
            </a:r>
            <a:r>
              <a:rPr lang="zh-CN" altLang="en-US" b="0" i="0" dirty="0">
                <a:solidFill>
                  <a:srgbClr val="1D2129"/>
                </a:solidFill>
                <a:effectLst/>
                <a:latin typeface="PingFangSC-Regular"/>
              </a:rPr>
              <a:t>中考虑，而目标方向的子集在 </a:t>
            </a:r>
            <a:r>
              <a:rPr lang="en-US" altLang="zh-CN" b="0" i="0" dirty="0">
                <a:solidFill>
                  <a:srgbClr val="1D2129"/>
                </a:solidFill>
                <a:effectLst/>
                <a:latin typeface="PingFangSC-Regular"/>
              </a:rPr>
              <a:t>LASSO </a:t>
            </a:r>
            <a:r>
              <a:rPr lang="zh-CN" altLang="en-US" b="0" i="0" dirty="0">
                <a:solidFill>
                  <a:srgbClr val="1D2129"/>
                </a:solidFill>
                <a:effectLst/>
                <a:latin typeface="PingFangSC-Regular"/>
              </a:rPr>
              <a:t>中很重要。因此，在由极高特征组成的数据集中，</a:t>
            </a:r>
            <a:r>
              <a:rPr lang="en-US" altLang="zh-CN" b="0" i="0" dirty="0">
                <a:solidFill>
                  <a:srgbClr val="1D2129"/>
                </a:solidFill>
                <a:effectLst/>
                <a:latin typeface="PingFangSC-Regular"/>
              </a:rPr>
              <a:t>LASSO </a:t>
            </a:r>
            <a:r>
              <a:rPr lang="zh-CN" altLang="en-US" b="0" i="0" dirty="0">
                <a:solidFill>
                  <a:srgbClr val="1D2129"/>
                </a:solidFill>
                <a:effectLst/>
                <a:latin typeface="PingFangSC-Regular"/>
              </a:rPr>
              <a:t>更有效，因为它提供了稀疏解决方案。然而，通过</a:t>
            </a:r>
            <a:r>
              <a:rPr lang="en-US" altLang="zh-CN" b="0" i="0" dirty="0">
                <a:solidFill>
                  <a:srgbClr val="1D2129"/>
                </a:solidFill>
                <a:effectLst/>
                <a:latin typeface="PingFangSC-Regular"/>
              </a:rPr>
              <a:t>RR</a:t>
            </a:r>
            <a:r>
              <a:rPr lang="zh-CN" altLang="en-US" b="0" i="0" dirty="0">
                <a:solidFill>
                  <a:srgbClr val="1D2129"/>
                </a:solidFill>
                <a:effectLst/>
                <a:latin typeface="PingFangSC-Regular"/>
              </a:rPr>
              <a:t>和导出的估计模型</a:t>
            </a:r>
            <a:r>
              <a:rPr lang="zh-CN" altLang="en-US" dirty="0">
                <a:solidFill>
                  <a:srgbClr val="1D2129"/>
                </a:solidFill>
                <a:latin typeface="PingFangSC-Regular"/>
              </a:rPr>
              <a:t>可以</a:t>
            </a:r>
            <a:r>
              <a:rPr lang="zh-CN" altLang="en-US" b="0" i="0" dirty="0">
                <a:solidFill>
                  <a:srgbClr val="1D2129"/>
                </a:solidFill>
                <a:effectLst/>
                <a:latin typeface="PingFangSC-Regular"/>
              </a:rPr>
              <a:t>进行更成功的估计，</a:t>
            </a:r>
            <a:r>
              <a:rPr lang="en-US" altLang="zh-CN" b="0" i="0" dirty="0">
                <a:solidFill>
                  <a:srgbClr val="1D2129"/>
                </a:solidFill>
                <a:effectLst/>
                <a:latin typeface="PingFangSC-Regular"/>
              </a:rPr>
              <a:t>Elastic Net</a:t>
            </a:r>
            <a:r>
              <a:rPr lang="zh-CN" altLang="en-US" b="0" i="0" dirty="0">
                <a:solidFill>
                  <a:srgbClr val="1D2129"/>
                </a:solidFill>
                <a:effectLst/>
                <a:latin typeface="PingFangSC-Regular"/>
              </a:rPr>
              <a:t>是一种源自</a:t>
            </a:r>
            <a:r>
              <a:rPr lang="en-US" altLang="zh-CN" b="0" i="0" dirty="0">
                <a:solidFill>
                  <a:srgbClr val="1D2129"/>
                </a:solidFill>
                <a:effectLst/>
                <a:latin typeface="PingFangSC-Regular"/>
              </a:rPr>
              <a:t>LASSO</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RR</a:t>
            </a:r>
            <a:r>
              <a:rPr lang="zh-CN" altLang="en-US" b="0" i="0" dirty="0">
                <a:solidFill>
                  <a:srgbClr val="1D2129"/>
                </a:solidFill>
                <a:effectLst/>
                <a:latin typeface="PingFangSC-Regular"/>
              </a:rPr>
              <a:t>的统计方法，其中进行了绝对正则化和平方正则化。其公式来源于方程式。</a:t>
            </a:r>
            <a:r>
              <a:rPr lang="en-US" altLang="zh-CN" b="0" i="0" dirty="0">
                <a:solidFill>
                  <a:srgbClr val="1D2129"/>
                </a:solidFill>
                <a:effectLst/>
                <a:latin typeface="PingFangSC-Regular"/>
              </a:rPr>
              <a:t>(4)</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如下：</a:t>
            </a:r>
            <a:endParaRPr lang="en-US" altLang="zh-CN" b="0" i="0" dirty="0">
              <a:solidFill>
                <a:srgbClr val="1D2129"/>
              </a:solidFill>
              <a:effectLst/>
              <a:latin typeface="PingFangSC-Regular"/>
            </a:endParaRPr>
          </a:p>
          <a:p>
            <a:endParaRPr lang="en-US" altLang="zh-CN" dirty="0">
              <a:solidFill>
                <a:srgbClr val="1D2129"/>
              </a:solidFill>
              <a:latin typeface="PingFangSC-Regular"/>
            </a:endParaRPr>
          </a:p>
          <a:p>
            <a:endParaRPr lang="en-US" altLang="zh-CN" b="0" i="0" dirty="0">
              <a:solidFill>
                <a:srgbClr val="1D2129"/>
              </a:solidFill>
              <a:effectLst/>
              <a:latin typeface="PingFangSC-Regular"/>
            </a:endParaRPr>
          </a:p>
          <a:p>
            <a:endParaRPr lang="en-US" altLang="zh-CN" dirty="0">
              <a:solidFill>
                <a:srgbClr val="1D2129"/>
              </a:solidFill>
              <a:latin typeface="PingFangSC-Regular"/>
            </a:endParaRPr>
          </a:p>
          <a:p>
            <a:r>
              <a:rPr lang="zh-CN" altLang="en-US" b="0" i="0" dirty="0">
                <a:solidFill>
                  <a:srgbClr val="1D2129"/>
                </a:solidFill>
                <a:effectLst/>
                <a:latin typeface="PingFangSC-Regular"/>
              </a:rPr>
              <a:t>超参数 </a:t>
            </a:r>
            <a:r>
              <a:rPr lang="el-GR" altLang="zh-CN" b="0" i="0" dirty="0">
                <a:solidFill>
                  <a:srgbClr val="1D2129"/>
                </a:solidFill>
                <a:effectLst/>
                <a:latin typeface="PingFangSC-Regular"/>
              </a:rPr>
              <a:t>α </a:t>
            </a:r>
            <a:r>
              <a:rPr lang="zh-CN" altLang="en-US" b="0" i="0" dirty="0">
                <a:solidFill>
                  <a:srgbClr val="1D2129"/>
                </a:solidFill>
                <a:effectLst/>
                <a:latin typeface="PingFangSC-Regular"/>
              </a:rPr>
              <a:t>和 </a:t>
            </a:r>
            <a:r>
              <a:rPr lang="el-GR" altLang="zh-CN" b="0" i="0" dirty="0">
                <a:solidFill>
                  <a:srgbClr val="1D2129"/>
                </a:solidFill>
                <a:effectLst/>
                <a:latin typeface="PingFangSC-Regular"/>
              </a:rPr>
              <a:t>λ</a:t>
            </a:r>
            <a:r>
              <a:rPr lang="en-US" altLang="zh-CN" b="0" i="0" dirty="0">
                <a:solidFill>
                  <a:srgbClr val="1D2129"/>
                </a:solidFill>
                <a:effectLst/>
                <a:latin typeface="PingFangSC-Regular"/>
              </a:rPr>
              <a:t>l </a:t>
            </a:r>
            <a:r>
              <a:rPr lang="zh-CN" altLang="en-US" b="0" i="0" dirty="0">
                <a:solidFill>
                  <a:srgbClr val="1D2129"/>
                </a:solidFill>
                <a:effectLst/>
                <a:latin typeface="PingFangSC-Regular"/>
              </a:rPr>
              <a:t>比率源自 </a:t>
            </a:r>
            <a:r>
              <a:rPr lang="el-GR" altLang="zh-CN" b="0" i="0" dirty="0">
                <a:solidFill>
                  <a:srgbClr val="1D2129"/>
                </a:solidFill>
                <a:effectLst/>
                <a:latin typeface="PingFangSC-Regular"/>
              </a:rPr>
              <a:t>λ1 </a:t>
            </a:r>
            <a:r>
              <a:rPr lang="zh-CN" altLang="en-US" b="0" i="0" dirty="0">
                <a:solidFill>
                  <a:srgbClr val="1D2129"/>
                </a:solidFill>
                <a:effectLst/>
                <a:latin typeface="PingFangSC-Regular"/>
              </a:rPr>
              <a:t>和 </a:t>
            </a:r>
            <a:r>
              <a:rPr lang="el-GR" altLang="zh-CN" b="0" i="0" dirty="0">
                <a:solidFill>
                  <a:srgbClr val="1D2129"/>
                </a:solidFill>
                <a:effectLst/>
                <a:latin typeface="PingFangSC-Regular"/>
              </a:rPr>
              <a:t>λ2</a:t>
            </a:r>
            <a:r>
              <a:rPr lang="zh-CN" altLang="el-GR" b="0" i="0" dirty="0">
                <a:solidFill>
                  <a:srgbClr val="1D2129"/>
                </a:solidFill>
                <a:effectLst/>
                <a:latin typeface="PingFangSC-Regular"/>
              </a:rPr>
              <a:t>，</a:t>
            </a:r>
            <a:r>
              <a:rPr lang="zh-CN" altLang="en-US" b="0" i="0" dirty="0">
                <a:solidFill>
                  <a:srgbClr val="1D2129"/>
                </a:solidFill>
                <a:effectLst/>
                <a:latin typeface="PingFangSC-Regular"/>
              </a:rPr>
              <a:t>用于 </a:t>
            </a:r>
            <a:r>
              <a:rPr lang="en-US" altLang="zh-CN" b="0" i="0" dirty="0">
                <a:solidFill>
                  <a:srgbClr val="1D2129"/>
                </a:solidFill>
                <a:effectLst/>
                <a:latin typeface="PingFangSC-Regular"/>
              </a:rPr>
              <a:t>Scikit-learn </a:t>
            </a:r>
            <a:r>
              <a:rPr lang="zh-CN" altLang="en-US" b="0" i="0" dirty="0">
                <a:solidFill>
                  <a:srgbClr val="1D2129"/>
                </a:solidFill>
                <a:effectLst/>
                <a:latin typeface="PingFangSC-Regular"/>
              </a:rPr>
              <a:t>上的实现，如下所示：</a:t>
            </a:r>
            <a:endParaRPr lang="zh-CN" altLang="en-US" dirty="0"/>
          </a:p>
        </p:txBody>
      </p:sp>
      <p:pic>
        <p:nvPicPr>
          <p:cNvPr id="14" name="图片 13">
            <a:extLst>
              <a:ext uri="{FF2B5EF4-FFF2-40B4-BE49-F238E27FC236}">
                <a16:creationId xmlns:a16="http://schemas.microsoft.com/office/drawing/2014/main" id="{4CE7A28B-68F9-0329-8E24-EA4A0C534CC7}"/>
              </a:ext>
            </a:extLst>
          </p:cNvPr>
          <p:cNvPicPr>
            <a:picLocks noChangeAspect="1"/>
          </p:cNvPicPr>
          <p:nvPr/>
        </p:nvPicPr>
        <p:blipFill>
          <a:blip r:embed="rId4"/>
          <a:stretch>
            <a:fillRect/>
          </a:stretch>
        </p:blipFill>
        <p:spPr>
          <a:xfrm>
            <a:off x="627433" y="4221310"/>
            <a:ext cx="1615580" cy="579170"/>
          </a:xfrm>
          <a:prstGeom prst="rect">
            <a:avLst/>
          </a:prstGeom>
        </p:spPr>
      </p:pic>
      <p:pic>
        <p:nvPicPr>
          <p:cNvPr id="16" name="图片 15">
            <a:extLst>
              <a:ext uri="{FF2B5EF4-FFF2-40B4-BE49-F238E27FC236}">
                <a16:creationId xmlns:a16="http://schemas.microsoft.com/office/drawing/2014/main" id="{247CADCE-0A2E-A1E9-A081-DCE22E4914C6}"/>
              </a:ext>
            </a:extLst>
          </p:cNvPr>
          <p:cNvPicPr>
            <a:picLocks noChangeAspect="1"/>
          </p:cNvPicPr>
          <p:nvPr/>
        </p:nvPicPr>
        <p:blipFill>
          <a:blip r:embed="rId5"/>
          <a:stretch>
            <a:fillRect/>
          </a:stretch>
        </p:blipFill>
        <p:spPr>
          <a:xfrm>
            <a:off x="627433" y="5305030"/>
            <a:ext cx="1280271" cy="845893"/>
          </a:xfrm>
          <a:prstGeom prst="rect">
            <a:avLst/>
          </a:prstGeom>
        </p:spPr>
      </p:pic>
    </p:spTree>
    <p:extLst>
      <p:ext uri="{BB962C8B-B14F-4D97-AF65-F5344CB8AC3E}">
        <p14:creationId xmlns:p14="http://schemas.microsoft.com/office/powerpoint/2010/main" val="3566861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31713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Uyanık</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(2020)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SVR</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8" name="图片 17">
            <a:extLst>
              <a:ext uri="{FF2B5EF4-FFF2-40B4-BE49-F238E27FC236}">
                <a16:creationId xmlns:a16="http://schemas.microsoft.com/office/drawing/2014/main" id="{D1CCAD1D-3D51-5B35-28E8-E658FEAF8F17}"/>
              </a:ext>
            </a:extLst>
          </p:cNvPr>
          <p:cNvPicPr>
            <a:picLocks noChangeAspect="1"/>
          </p:cNvPicPr>
          <p:nvPr/>
        </p:nvPicPr>
        <p:blipFill>
          <a:blip r:embed="rId3"/>
          <a:stretch>
            <a:fillRect/>
          </a:stretch>
        </p:blipFill>
        <p:spPr>
          <a:xfrm>
            <a:off x="8659384" y="3305543"/>
            <a:ext cx="2974689" cy="2232332"/>
          </a:xfrm>
          <a:prstGeom prst="rect">
            <a:avLst/>
          </a:prstGeom>
        </p:spPr>
      </p:pic>
      <p:sp>
        <p:nvSpPr>
          <p:cNvPr id="20" name="文本框 19">
            <a:extLst>
              <a:ext uri="{FF2B5EF4-FFF2-40B4-BE49-F238E27FC236}">
                <a16:creationId xmlns:a16="http://schemas.microsoft.com/office/drawing/2014/main" id="{36A3570B-B5B5-80BA-7778-B5E7ACB3E860}"/>
              </a:ext>
            </a:extLst>
          </p:cNvPr>
          <p:cNvSpPr txBox="1"/>
          <p:nvPr/>
        </p:nvSpPr>
        <p:spPr>
          <a:xfrm>
            <a:off x="335360" y="1057883"/>
            <a:ext cx="11298713" cy="646331"/>
          </a:xfrm>
          <a:prstGeom prst="rect">
            <a:avLst/>
          </a:prstGeom>
          <a:noFill/>
        </p:spPr>
        <p:txBody>
          <a:bodyPr wrap="square">
            <a:spAutoFit/>
          </a:bodyPr>
          <a:lstStyle/>
          <a:p>
            <a:r>
              <a:rPr lang="en-US" altLang="zh-CN" b="0" i="0" dirty="0" err="1">
                <a:solidFill>
                  <a:srgbClr val="1D2129"/>
                </a:solidFill>
                <a:effectLst/>
                <a:latin typeface="PingFangSC-Regular"/>
              </a:rPr>
              <a:t>SVR</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使用非线性函数 </a:t>
            </a:r>
            <a:r>
              <a:rPr lang="en-US" altLang="zh-CN" b="0" i="0" dirty="0">
                <a:solidFill>
                  <a:srgbClr val="1D2129"/>
                </a:solidFill>
                <a:effectLst/>
                <a:latin typeface="PingFangSC-Regular"/>
              </a:rPr>
              <a:t>φ(</a:t>
            </a:r>
            <a:r>
              <a:rPr lang="en-US" altLang="zh-CN" b="0" i="0" dirty="0" err="1">
                <a:solidFill>
                  <a:srgbClr val="1D2129"/>
                </a:solidFill>
                <a:effectLst/>
                <a:latin typeface="PingFangSC-Regular"/>
              </a:rPr>
              <a:t>γi</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将输入变量转换为高维空间，并尝试找到一个超平面，可以在容差范围内预测目标。训练样本落入间隔带以内，被认为</a:t>
            </a:r>
            <a:r>
              <a:rPr lang="zh-CN" altLang="en-US" dirty="0">
                <a:solidFill>
                  <a:srgbClr val="1D2129"/>
                </a:solidFill>
                <a:latin typeface="PingFangSC-Regular"/>
              </a:rPr>
              <a:t>是正确的。</a:t>
            </a:r>
            <a:r>
              <a:rPr lang="en-US" altLang="zh-CN" b="0" i="0" dirty="0" err="1">
                <a:solidFill>
                  <a:srgbClr val="1D2129"/>
                </a:solidFill>
                <a:effectLst/>
                <a:latin typeface="PingFangSC-Regular"/>
              </a:rPr>
              <a:t>SVR</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调整边距以最小化误差 </a:t>
            </a:r>
            <a:r>
              <a:rPr lang="en-US" altLang="zh-CN" b="0" i="0" dirty="0">
                <a:solidFill>
                  <a:srgbClr val="1D2129"/>
                </a:solidFill>
                <a:effectLst/>
                <a:latin typeface="PingFangSC-Regular"/>
              </a:rPr>
              <a:t>ε</a:t>
            </a:r>
            <a:r>
              <a:rPr lang="zh-CN" altLang="en-US" b="0" i="0" dirty="0">
                <a:solidFill>
                  <a:srgbClr val="1D2129"/>
                </a:solidFill>
                <a:effectLst/>
                <a:latin typeface="PingFangSC-Regular"/>
              </a:rPr>
              <a:t>，它可以表示为</a:t>
            </a:r>
            <a:endParaRPr lang="zh-CN" altLang="en-US" dirty="0"/>
          </a:p>
        </p:txBody>
      </p:sp>
      <p:sp>
        <p:nvSpPr>
          <p:cNvPr id="22" name="文本框 21">
            <a:extLst>
              <a:ext uri="{FF2B5EF4-FFF2-40B4-BE49-F238E27FC236}">
                <a16:creationId xmlns:a16="http://schemas.microsoft.com/office/drawing/2014/main" id="{34898F80-FDC1-B3B5-0CC5-99FA529C18AB}"/>
              </a:ext>
            </a:extLst>
          </p:cNvPr>
          <p:cNvSpPr txBox="1"/>
          <p:nvPr/>
        </p:nvSpPr>
        <p:spPr>
          <a:xfrm>
            <a:off x="459420" y="2010950"/>
            <a:ext cx="1968623" cy="369332"/>
          </a:xfrm>
          <a:prstGeom prst="rect">
            <a:avLst/>
          </a:prstGeom>
          <a:noFill/>
        </p:spPr>
        <p:txBody>
          <a:bodyPr wrap="square">
            <a:spAutoFit/>
          </a:bodyPr>
          <a:lstStyle/>
          <a:p>
            <a:r>
              <a:rPr lang="zh-CN" altLang="en-US" b="0" i="0" dirty="0">
                <a:solidFill>
                  <a:srgbClr val="1D2129"/>
                </a:solidFill>
                <a:effectLst/>
                <a:latin typeface="PingFangSC-Regular"/>
              </a:rPr>
              <a:t>其中约束函数为</a:t>
            </a:r>
            <a:endParaRPr lang="zh-CN" altLang="en-US" dirty="0"/>
          </a:p>
        </p:txBody>
      </p:sp>
      <p:sp>
        <p:nvSpPr>
          <p:cNvPr id="26" name="文本框 25">
            <a:extLst>
              <a:ext uri="{FF2B5EF4-FFF2-40B4-BE49-F238E27FC236}">
                <a16:creationId xmlns:a16="http://schemas.microsoft.com/office/drawing/2014/main" id="{0BECE7BB-F8F9-5BE4-A6CC-F6EB018F7F01}"/>
              </a:ext>
            </a:extLst>
          </p:cNvPr>
          <p:cNvSpPr txBox="1"/>
          <p:nvPr/>
        </p:nvSpPr>
        <p:spPr>
          <a:xfrm>
            <a:off x="446643" y="2830642"/>
            <a:ext cx="11298713" cy="646331"/>
          </a:xfrm>
          <a:prstGeom prst="rect">
            <a:avLst/>
          </a:prstGeom>
          <a:noFill/>
        </p:spPr>
        <p:txBody>
          <a:bodyPr wrap="square">
            <a:spAutoFit/>
          </a:bodyPr>
          <a:lstStyle/>
          <a:p>
            <a:r>
              <a:rPr lang="zh-CN" altLang="en-US" b="0" i="0" dirty="0">
                <a:solidFill>
                  <a:srgbClr val="1D2129"/>
                </a:solidFill>
                <a:effectLst/>
                <a:latin typeface="PingFangSC-Regular"/>
              </a:rPr>
              <a:t>其中 </a:t>
            </a:r>
            <a:r>
              <a:rPr lang="en-US" altLang="zh-CN" b="0" i="0" dirty="0" err="1">
                <a:solidFill>
                  <a:srgbClr val="1D2129"/>
                </a:solidFill>
                <a:effectLst/>
                <a:latin typeface="PingFangSC-Regular"/>
              </a:rPr>
              <a:t>i</a:t>
            </a:r>
            <a:r>
              <a:rPr lang="en-US" altLang="zh-CN" b="0" i="0" dirty="0">
                <a:solidFill>
                  <a:srgbClr val="1D2129"/>
                </a:solidFill>
                <a:effectLst/>
                <a:latin typeface="PingFangSC-Regular"/>
              </a:rPr>
              <a:t> = 1, 2,</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 N; </a:t>
            </a:r>
            <a:r>
              <a:rPr lang="en-US" altLang="zh-CN" b="0" i="0" dirty="0" err="1">
                <a:solidFill>
                  <a:srgbClr val="1D2129"/>
                </a:solidFill>
                <a:effectLst/>
                <a:latin typeface="PingFangSC-Regular"/>
              </a:rPr>
              <a:t>ξi</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和 </a:t>
            </a:r>
            <a:r>
              <a:rPr lang="en-US" altLang="zh-CN" b="0" i="0" dirty="0" err="1">
                <a:solidFill>
                  <a:srgbClr val="1D2129"/>
                </a:solidFill>
                <a:effectLst/>
                <a:latin typeface="PingFangSC-Regular"/>
              </a:rPr>
              <a:t>ξ∗i</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是松弛变量； </a:t>
            </a:r>
            <a:r>
              <a:rPr lang="en-US" altLang="zh-CN" b="0" i="0" dirty="0">
                <a:solidFill>
                  <a:srgbClr val="1D2129"/>
                </a:solidFill>
                <a:effectLst/>
                <a:latin typeface="PingFangSC-Regular"/>
              </a:rPr>
              <a:t>C </a:t>
            </a:r>
            <a:r>
              <a:rPr lang="zh-CN" altLang="en-US" b="0" i="0" dirty="0">
                <a:solidFill>
                  <a:srgbClr val="1D2129"/>
                </a:solidFill>
                <a:effectLst/>
                <a:latin typeface="PingFangSC-Regular"/>
              </a:rPr>
              <a:t>表示正则化超参数； </a:t>
            </a:r>
            <a:r>
              <a:rPr lang="en-US" altLang="zh-CN" b="0" i="0" dirty="0">
                <a:solidFill>
                  <a:srgbClr val="1D2129"/>
                </a:solidFill>
                <a:effectLst/>
                <a:latin typeface="PingFangSC-Regular"/>
              </a:rPr>
              <a:t>ε </a:t>
            </a:r>
            <a:r>
              <a:rPr lang="zh-CN" altLang="en-US" b="0" i="0" dirty="0">
                <a:solidFill>
                  <a:srgbClr val="1D2129"/>
                </a:solidFill>
                <a:effectLst/>
                <a:latin typeface="PingFangSC-Regular"/>
              </a:rPr>
              <a:t>表示没有惩罚的区域。该模型通过引入拉格朗日乘子 </a:t>
            </a:r>
            <a:r>
              <a:rPr lang="en-US" altLang="zh-CN" b="0" i="0" dirty="0">
                <a:solidFill>
                  <a:srgbClr val="1D2129"/>
                </a:solidFill>
                <a:effectLst/>
                <a:latin typeface="PingFangSC-Regular"/>
              </a:rPr>
              <a:t>(Hastie et al., 2009) </a:t>
            </a:r>
            <a:r>
              <a:rPr lang="zh-CN" altLang="en-US" b="0" i="0" dirty="0">
                <a:solidFill>
                  <a:srgbClr val="1D2129"/>
                </a:solidFill>
                <a:effectLst/>
                <a:latin typeface="PingFangSC-Regular"/>
              </a:rPr>
              <a:t>转换为</a:t>
            </a:r>
            <a:endParaRPr lang="zh-CN" altLang="en-US" dirty="0"/>
          </a:p>
        </p:txBody>
      </p:sp>
      <p:pic>
        <p:nvPicPr>
          <p:cNvPr id="30" name="图片 29">
            <a:extLst>
              <a:ext uri="{FF2B5EF4-FFF2-40B4-BE49-F238E27FC236}">
                <a16:creationId xmlns:a16="http://schemas.microsoft.com/office/drawing/2014/main" id="{D95CB254-633B-555D-BB9B-635DE9BE9661}"/>
              </a:ext>
            </a:extLst>
          </p:cNvPr>
          <p:cNvPicPr>
            <a:picLocks noChangeAspect="1"/>
          </p:cNvPicPr>
          <p:nvPr/>
        </p:nvPicPr>
        <p:blipFill>
          <a:blip r:embed="rId4"/>
          <a:stretch>
            <a:fillRect/>
          </a:stretch>
        </p:blipFill>
        <p:spPr>
          <a:xfrm>
            <a:off x="9460145" y="1359970"/>
            <a:ext cx="2173928" cy="528794"/>
          </a:xfrm>
          <a:prstGeom prst="rect">
            <a:avLst/>
          </a:prstGeom>
        </p:spPr>
      </p:pic>
      <p:pic>
        <p:nvPicPr>
          <p:cNvPr id="32" name="图片 31">
            <a:extLst>
              <a:ext uri="{FF2B5EF4-FFF2-40B4-BE49-F238E27FC236}">
                <a16:creationId xmlns:a16="http://schemas.microsoft.com/office/drawing/2014/main" id="{170FA68D-0640-C643-28CD-173C0BB1749A}"/>
              </a:ext>
            </a:extLst>
          </p:cNvPr>
          <p:cNvPicPr>
            <a:picLocks noChangeAspect="1"/>
          </p:cNvPicPr>
          <p:nvPr/>
        </p:nvPicPr>
        <p:blipFill>
          <a:blip r:embed="rId5"/>
          <a:stretch>
            <a:fillRect/>
          </a:stretch>
        </p:blipFill>
        <p:spPr>
          <a:xfrm>
            <a:off x="2259161" y="1809469"/>
            <a:ext cx="2040911" cy="870788"/>
          </a:xfrm>
          <a:prstGeom prst="rect">
            <a:avLst/>
          </a:prstGeom>
        </p:spPr>
      </p:pic>
      <p:pic>
        <p:nvPicPr>
          <p:cNvPr id="34" name="图片 33">
            <a:extLst>
              <a:ext uri="{FF2B5EF4-FFF2-40B4-BE49-F238E27FC236}">
                <a16:creationId xmlns:a16="http://schemas.microsoft.com/office/drawing/2014/main" id="{6D0B7CE4-A4BC-72C6-1D1C-C53D37A8E5B7}"/>
              </a:ext>
            </a:extLst>
          </p:cNvPr>
          <p:cNvPicPr>
            <a:picLocks noChangeAspect="1"/>
          </p:cNvPicPr>
          <p:nvPr/>
        </p:nvPicPr>
        <p:blipFill>
          <a:blip r:embed="rId6"/>
          <a:stretch>
            <a:fillRect/>
          </a:stretch>
        </p:blipFill>
        <p:spPr>
          <a:xfrm>
            <a:off x="3940978" y="3186561"/>
            <a:ext cx="3780622" cy="499327"/>
          </a:xfrm>
          <a:prstGeom prst="rect">
            <a:avLst/>
          </a:prstGeom>
        </p:spPr>
      </p:pic>
      <p:grpSp>
        <p:nvGrpSpPr>
          <p:cNvPr id="41" name="组合 40">
            <a:extLst>
              <a:ext uri="{FF2B5EF4-FFF2-40B4-BE49-F238E27FC236}">
                <a16:creationId xmlns:a16="http://schemas.microsoft.com/office/drawing/2014/main" id="{F7F84EA9-9359-4AD5-A94F-DFA95ED52D9F}"/>
              </a:ext>
            </a:extLst>
          </p:cNvPr>
          <p:cNvGrpSpPr/>
          <p:nvPr/>
        </p:nvGrpSpPr>
        <p:grpSpPr>
          <a:xfrm>
            <a:off x="446643" y="4982427"/>
            <a:ext cx="6833587" cy="369332"/>
            <a:chOff x="2967669" y="5327229"/>
            <a:chExt cx="6833587" cy="369332"/>
          </a:xfrm>
        </p:grpSpPr>
        <p:sp>
          <p:nvSpPr>
            <p:cNvPr id="28" name="文本框 27">
              <a:extLst>
                <a:ext uri="{FF2B5EF4-FFF2-40B4-BE49-F238E27FC236}">
                  <a16:creationId xmlns:a16="http://schemas.microsoft.com/office/drawing/2014/main" id="{BC334309-208E-6690-553B-1671E70A8743}"/>
                </a:ext>
              </a:extLst>
            </p:cNvPr>
            <p:cNvSpPr txBox="1"/>
            <p:nvPr/>
          </p:nvSpPr>
          <p:spPr>
            <a:xfrm>
              <a:off x="2967669" y="5327229"/>
              <a:ext cx="6833587" cy="369332"/>
            </a:xfrm>
            <a:prstGeom prst="rect">
              <a:avLst/>
            </a:prstGeom>
            <a:noFill/>
          </p:spPr>
          <p:txBody>
            <a:bodyPr wrap="square">
              <a:spAutoFit/>
            </a:bodyPr>
            <a:lstStyle/>
            <a:p>
              <a:r>
                <a:rPr lang="zh-CN" altLang="en-US" b="0" i="0" dirty="0">
                  <a:solidFill>
                    <a:srgbClr val="1D2129"/>
                  </a:solidFill>
                  <a:effectLst/>
                  <a:latin typeface="PingFangSC-Regular"/>
                </a:rPr>
                <a:t>在约束                        下，其中 </a:t>
              </a:r>
              <a:r>
                <a:rPr lang="en-US" altLang="zh-CN" b="0" i="0" dirty="0">
                  <a:solidFill>
                    <a:srgbClr val="1D2129"/>
                  </a:solidFill>
                  <a:effectLst/>
                  <a:latin typeface="PingFangSC-Regular"/>
                </a:rPr>
                <a:t>0 ≤ </a:t>
              </a:r>
              <a:r>
                <a:rPr lang="en-US" altLang="zh-CN" b="0" i="0" dirty="0" err="1">
                  <a:solidFill>
                    <a:srgbClr val="1D2129"/>
                  </a:solidFill>
                  <a:effectLst/>
                  <a:latin typeface="PingFangSC-Regular"/>
                </a:rPr>
                <a:t>mi,mi</a:t>
              </a:r>
              <a:r>
                <a:rPr lang="en-US" altLang="zh-CN" b="0" i="0" dirty="0">
                  <a:solidFill>
                    <a:srgbClr val="1D2129"/>
                  </a:solidFill>
                  <a:effectLst/>
                  <a:latin typeface="PingFangSC-Regular"/>
                </a:rPr>
                <a:t>∗ ≤ C, </a:t>
              </a:r>
              <a:r>
                <a:rPr lang="en-US" altLang="zh-CN" b="0" i="0" dirty="0" err="1">
                  <a:solidFill>
                    <a:srgbClr val="1D2129"/>
                  </a:solidFill>
                  <a:effectLst/>
                  <a:latin typeface="PingFangSC-Regular"/>
                </a:rPr>
                <a:t>i</a:t>
              </a:r>
              <a:r>
                <a:rPr lang="en-US" altLang="zh-CN" b="0" i="0" dirty="0">
                  <a:solidFill>
                    <a:srgbClr val="1D2129"/>
                  </a:solidFill>
                  <a:effectLst/>
                  <a:latin typeface="PingFangSC-Regular"/>
                </a:rPr>
                <a:t> = 1, 2, ..., N</a:t>
              </a:r>
              <a:endParaRPr lang="zh-CN" altLang="en-US" dirty="0"/>
            </a:p>
          </p:txBody>
        </p:sp>
        <p:pic>
          <p:nvPicPr>
            <p:cNvPr id="36" name="图片 35">
              <a:extLst>
                <a:ext uri="{FF2B5EF4-FFF2-40B4-BE49-F238E27FC236}">
                  <a16:creationId xmlns:a16="http://schemas.microsoft.com/office/drawing/2014/main" id="{11F20080-D9DB-AC33-646C-8B0D214A11EF}"/>
                </a:ext>
              </a:extLst>
            </p:cNvPr>
            <p:cNvPicPr>
              <a:picLocks noChangeAspect="1"/>
            </p:cNvPicPr>
            <p:nvPr/>
          </p:nvPicPr>
          <p:blipFill>
            <a:blip r:embed="rId7"/>
            <a:stretch>
              <a:fillRect/>
            </a:stretch>
          </p:blipFill>
          <p:spPr>
            <a:xfrm>
              <a:off x="3751931" y="5385676"/>
              <a:ext cx="1262184" cy="252437"/>
            </a:xfrm>
            <a:prstGeom prst="rect">
              <a:avLst/>
            </a:prstGeom>
          </p:spPr>
        </p:pic>
      </p:grpSp>
      <p:sp>
        <p:nvSpPr>
          <p:cNvPr id="38" name="文本框 37">
            <a:extLst>
              <a:ext uri="{FF2B5EF4-FFF2-40B4-BE49-F238E27FC236}">
                <a16:creationId xmlns:a16="http://schemas.microsoft.com/office/drawing/2014/main" id="{1721C38B-10EF-2D5D-0889-02B9C6E32355}"/>
              </a:ext>
            </a:extLst>
          </p:cNvPr>
          <p:cNvSpPr txBox="1"/>
          <p:nvPr/>
        </p:nvSpPr>
        <p:spPr>
          <a:xfrm>
            <a:off x="446643" y="3880133"/>
            <a:ext cx="8502440" cy="369332"/>
          </a:xfrm>
          <a:prstGeom prst="rect">
            <a:avLst/>
          </a:prstGeom>
          <a:noFill/>
        </p:spPr>
        <p:txBody>
          <a:bodyPr wrap="square">
            <a:spAutoFit/>
          </a:bodyPr>
          <a:lstStyle/>
          <a:p>
            <a:r>
              <a:rPr lang="zh-CN" altLang="en-US" b="0" i="0" dirty="0">
                <a:solidFill>
                  <a:srgbClr val="1D2129"/>
                </a:solidFill>
                <a:effectLst/>
                <a:latin typeface="PingFangSC-Regular"/>
              </a:rPr>
              <a:t>其中</a:t>
            </a:r>
            <a:r>
              <a:rPr lang="en-US" altLang="zh-CN" b="0" i="0" dirty="0">
                <a:solidFill>
                  <a:srgbClr val="1D2129"/>
                </a:solidFill>
                <a:effectLst/>
                <a:latin typeface="PingFangSC-Regular"/>
              </a:rPr>
              <a:t>K</a:t>
            </a:r>
            <a:r>
              <a:rPr lang="zh-CN" altLang="en-US" b="0" i="0" dirty="0">
                <a:solidFill>
                  <a:srgbClr val="1D2129"/>
                </a:solidFill>
                <a:effectLst/>
                <a:latin typeface="PingFangSC-Regular"/>
              </a:rPr>
              <a:t>表示核函数</a:t>
            </a:r>
            <a:r>
              <a:rPr lang="en-US" altLang="zh-CN" b="0" i="0" dirty="0">
                <a:solidFill>
                  <a:srgbClr val="1D2129"/>
                </a:solidFill>
                <a:effectLst/>
                <a:latin typeface="PingFangSC-Regular"/>
              </a:rPr>
              <a:t>;mi</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mi*</a:t>
            </a:r>
            <a:r>
              <a:rPr lang="zh-CN" altLang="en-US" b="0" i="0" dirty="0">
                <a:solidFill>
                  <a:srgbClr val="1D2129"/>
                </a:solidFill>
                <a:effectLst/>
                <a:latin typeface="PingFangSC-Regular"/>
              </a:rPr>
              <a:t>表示拉格朗日乘子</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它们可以通过最小化来计算</a:t>
            </a:r>
            <a:endParaRPr lang="zh-CN" altLang="en-US" dirty="0"/>
          </a:p>
        </p:txBody>
      </p:sp>
      <p:pic>
        <p:nvPicPr>
          <p:cNvPr id="40" name="图片 39">
            <a:extLst>
              <a:ext uri="{FF2B5EF4-FFF2-40B4-BE49-F238E27FC236}">
                <a16:creationId xmlns:a16="http://schemas.microsoft.com/office/drawing/2014/main" id="{0B26F620-726D-A732-4806-2AA3EC05B2A9}"/>
              </a:ext>
            </a:extLst>
          </p:cNvPr>
          <p:cNvPicPr>
            <a:picLocks noChangeAspect="1"/>
          </p:cNvPicPr>
          <p:nvPr/>
        </p:nvPicPr>
        <p:blipFill>
          <a:blip r:embed="rId8"/>
          <a:stretch>
            <a:fillRect/>
          </a:stretch>
        </p:blipFill>
        <p:spPr>
          <a:xfrm>
            <a:off x="1700551" y="4292683"/>
            <a:ext cx="5364945" cy="594412"/>
          </a:xfrm>
          <a:prstGeom prst="rect">
            <a:avLst/>
          </a:prstGeom>
        </p:spPr>
      </p:pic>
    </p:spTree>
    <p:extLst>
      <p:ext uri="{BB962C8B-B14F-4D97-AF65-F5344CB8AC3E}">
        <p14:creationId xmlns:p14="http://schemas.microsoft.com/office/powerpoint/2010/main" val="25040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317132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Uyanık</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(2020)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RF </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462AB031-BEC3-49A0-1A8D-CC3100AEC3F8}"/>
              </a:ext>
            </a:extLst>
          </p:cNvPr>
          <p:cNvSpPr txBox="1"/>
          <p:nvPr/>
        </p:nvSpPr>
        <p:spPr>
          <a:xfrm>
            <a:off x="446103" y="1032430"/>
            <a:ext cx="11565384" cy="923330"/>
          </a:xfrm>
          <a:prstGeom prst="rect">
            <a:avLst/>
          </a:prstGeom>
          <a:noFill/>
        </p:spPr>
        <p:txBody>
          <a:bodyPr wrap="square">
            <a:spAutoFit/>
          </a:bodyPr>
          <a:lstStyle/>
          <a:p>
            <a:r>
              <a:rPr lang="zh-CN" altLang="en-US" b="0" i="0" dirty="0">
                <a:solidFill>
                  <a:srgbClr val="1D2129"/>
                </a:solidFill>
                <a:effectLst/>
                <a:latin typeface="PingFangSC-Regular"/>
              </a:rPr>
              <a:t>随机森林创建多个决策树并将它们组合起来以实现更准确和更稳定的预测。这种结构如图</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所示。它以离散的方式给出结果，因为决策是基于树。基于</a:t>
            </a:r>
            <a:r>
              <a:rPr lang="en-US" altLang="zh-CN" b="0" i="0" dirty="0">
                <a:solidFill>
                  <a:srgbClr val="1D2129"/>
                </a:solidFill>
                <a:effectLst/>
                <a:latin typeface="PingFangSC-Regular"/>
              </a:rPr>
              <a:t>bagging</a:t>
            </a:r>
            <a:r>
              <a:rPr lang="zh-CN" altLang="en-US" b="0" i="0" dirty="0">
                <a:solidFill>
                  <a:srgbClr val="1D2129"/>
                </a:solidFill>
                <a:effectLst/>
                <a:latin typeface="PingFangSC-Regular"/>
              </a:rPr>
              <a:t>方法建立的回归模型的随机森林。在 </a:t>
            </a:r>
            <a:r>
              <a:rPr lang="en-US" altLang="zh-CN" b="0" i="0" dirty="0">
                <a:solidFill>
                  <a:srgbClr val="1D2129"/>
                </a:solidFill>
                <a:effectLst/>
                <a:latin typeface="PingFangSC-Regular"/>
              </a:rPr>
              <a:t>bagging </a:t>
            </a:r>
            <a:r>
              <a:rPr lang="zh-CN" altLang="en-US" b="0" i="0" dirty="0">
                <a:solidFill>
                  <a:srgbClr val="1D2129"/>
                </a:solidFill>
                <a:effectLst/>
                <a:latin typeface="PingFangSC-Regular"/>
              </a:rPr>
              <a:t>方法中，通过在样本数据集中再次获取样本并从这些树中提取随机森林来创建新树。</a:t>
            </a:r>
            <a:endParaRPr lang="zh-CN" altLang="en-US" dirty="0"/>
          </a:p>
        </p:txBody>
      </p:sp>
      <p:pic>
        <p:nvPicPr>
          <p:cNvPr id="10" name="图片 9">
            <a:extLst>
              <a:ext uri="{FF2B5EF4-FFF2-40B4-BE49-F238E27FC236}">
                <a16:creationId xmlns:a16="http://schemas.microsoft.com/office/drawing/2014/main" id="{9264C657-0269-4763-71B1-78AE2C1C3007}"/>
              </a:ext>
            </a:extLst>
          </p:cNvPr>
          <p:cNvPicPr>
            <a:picLocks noChangeAspect="1"/>
          </p:cNvPicPr>
          <p:nvPr/>
        </p:nvPicPr>
        <p:blipFill rotWithShape="1">
          <a:blip r:embed="rId3"/>
          <a:srcRect l="6245" r="2660"/>
          <a:stretch/>
        </p:blipFill>
        <p:spPr>
          <a:xfrm>
            <a:off x="656949" y="1955760"/>
            <a:ext cx="5209888" cy="4054475"/>
          </a:xfrm>
          <a:prstGeom prst="rect">
            <a:avLst/>
          </a:prstGeom>
        </p:spPr>
      </p:pic>
    </p:spTree>
    <p:extLst>
      <p:ext uri="{BB962C8B-B14F-4D97-AF65-F5344CB8AC3E}">
        <p14:creationId xmlns:p14="http://schemas.microsoft.com/office/powerpoint/2010/main" val="28134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A99DFEA7-3482-2205-2C9B-2D04193A4841}"/>
              </a:ext>
            </a:extLst>
          </p:cNvPr>
          <p:cNvSpPr txBox="1"/>
          <p:nvPr/>
        </p:nvSpPr>
        <p:spPr>
          <a:xfrm>
            <a:off x="455246" y="1225988"/>
            <a:ext cx="9385170" cy="923330"/>
          </a:xfrm>
          <a:prstGeom prst="rect">
            <a:avLst/>
          </a:prstGeom>
          <a:noFill/>
        </p:spPr>
        <p:txBody>
          <a:bodyPr wrap="square">
            <a:spAutoFit/>
          </a:bodyPr>
          <a:lstStyle/>
          <a:p>
            <a:pPr marL="285750" indent="-285750">
              <a:buFont typeface="Wingdings" panose="05000000000000000000" pitchFamily="2" charset="2"/>
              <a:buChar char="Ø"/>
            </a:pPr>
            <a:r>
              <a:rPr lang="zh-CN" altLang="en-US" b="0" i="0" dirty="0">
                <a:solidFill>
                  <a:srgbClr val="1D2129"/>
                </a:solidFill>
                <a:effectLst/>
                <a:latin typeface="PingFangSC-Regular"/>
              </a:rPr>
              <a:t>现有的研究大多集中在海上船舶上，只有少数研究集中在内陆船舶（</a:t>
            </a:r>
            <a:r>
              <a:rPr lang="zh-CN" altLang="en-US" b="0" i="0" dirty="0">
                <a:solidFill>
                  <a:srgbClr val="FF0000"/>
                </a:solidFill>
                <a:effectLst/>
                <a:latin typeface="PingFangSC-Regular"/>
              </a:rPr>
              <a:t>港口船舶</a:t>
            </a:r>
            <a:r>
              <a:rPr lang="zh-CN" altLang="en-US" b="0" i="0" dirty="0">
                <a:solidFill>
                  <a:srgbClr val="1D2129"/>
                </a:solidFill>
                <a:effectLst/>
                <a:latin typeface="PingFangSC-Regular"/>
              </a:rPr>
              <a:t>）上</a:t>
            </a:r>
            <a:endParaRPr lang="en-US" altLang="zh-CN" b="0" i="0" dirty="0">
              <a:solidFill>
                <a:srgbClr val="1D2129"/>
              </a:solidFill>
              <a:effectLst/>
              <a:latin typeface="PingFangSC-Regular"/>
            </a:endParaRPr>
          </a:p>
          <a:p>
            <a:pPr marL="285750" indent="-285750">
              <a:buFont typeface="Wingdings" panose="05000000000000000000" pitchFamily="2" charset="2"/>
              <a:buChar char="Ø"/>
            </a:pPr>
            <a:r>
              <a:rPr lang="zh-CN" altLang="en-US" b="0" i="0" dirty="0">
                <a:effectLst/>
                <a:latin typeface="PingFangSC-Regular"/>
              </a:rPr>
              <a:t>本研究调查了</a:t>
            </a:r>
            <a:r>
              <a:rPr lang="zh-CN" altLang="en-US" b="0" i="0" dirty="0">
                <a:solidFill>
                  <a:srgbClr val="FF0000"/>
                </a:solidFill>
                <a:effectLst/>
                <a:latin typeface="PingFangSC-Regular"/>
              </a:rPr>
              <a:t>气象因素</a:t>
            </a:r>
            <a:r>
              <a:rPr lang="zh-CN" altLang="en-US" b="0" i="0" dirty="0">
                <a:effectLst/>
                <a:latin typeface="PingFangSC-Regular"/>
              </a:rPr>
              <a:t>对港口船舶燃料消耗预测的贡献</a:t>
            </a:r>
            <a:endParaRPr lang="en-US" altLang="zh-CN" b="0" i="0" dirty="0">
              <a:effectLst/>
              <a:latin typeface="PingFangSC-Regular"/>
            </a:endParaRPr>
          </a:p>
          <a:p>
            <a:pPr marL="285750" indent="-285750">
              <a:buFont typeface="Wingdings" panose="05000000000000000000" pitchFamily="2" charset="2"/>
              <a:buChar char="Ø"/>
            </a:pPr>
            <a:r>
              <a:rPr lang="zh-CN" altLang="en-US" b="0" i="0" dirty="0">
                <a:solidFill>
                  <a:srgbClr val="FF0000"/>
                </a:solidFill>
                <a:effectLst/>
                <a:latin typeface="PingFangSC-Regular"/>
              </a:rPr>
              <a:t>比较</a:t>
            </a:r>
            <a:r>
              <a:rPr lang="zh-CN" altLang="en-US" b="0" i="0" dirty="0">
                <a:effectLst/>
                <a:latin typeface="PingFangSC-Regular"/>
              </a:rPr>
              <a:t>了不同类型的机器学习模型和用于燃料消耗预测的统计回归模型</a:t>
            </a:r>
            <a:endParaRPr lang="zh-CN" altLang="en-US" dirty="0"/>
          </a:p>
        </p:txBody>
      </p:sp>
      <p:sp>
        <p:nvSpPr>
          <p:cNvPr id="5" name="文本框 4">
            <a:extLst>
              <a:ext uri="{FF2B5EF4-FFF2-40B4-BE49-F238E27FC236}">
                <a16:creationId xmlns:a16="http://schemas.microsoft.com/office/drawing/2014/main" id="{1FAADE12-7136-51A0-5E7C-6F0AB3D979A7}"/>
              </a:ext>
            </a:extLst>
          </p:cNvPr>
          <p:cNvSpPr txBox="1"/>
          <p:nvPr/>
        </p:nvSpPr>
        <p:spPr>
          <a:xfrm>
            <a:off x="455246" y="188640"/>
            <a:ext cx="1116367" cy="369332"/>
          </a:xfrm>
          <a:prstGeom prst="rect">
            <a:avLst/>
          </a:prstGeom>
          <a:noFill/>
        </p:spPr>
        <p:txBody>
          <a:bodyPr wrap="square">
            <a:spAutoFit/>
          </a:bodyPr>
          <a:lstStyle/>
          <a:p>
            <a:r>
              <a:rPr lang="zh-CN" altLang="en-US" b="0" i="0" dirty="0">
                <a:solidFill>
                  <a:schemeClr val="bg1"/>
                </a:solidFill>
                <a:effectLst/>
                <a:latin typeface="PingFangSC-Regular"/>
              </a:rPr>
              <a:t>创新点</a:t>
            </a:r>
            <a:endParaRPr lang="en-US" altLang="zh-CN" b="0" i="0" dirty="0">
              <a:solidFill>
                <a:schemeClr val="bg1"/>
              </a:solidFill>
              <a:effectLst/>
              <a:latin typeface="PingFangSC-Regular"/>
            </a:endParaRPr>
          </a:p>
        </p:txBody>
      </p:sp>
    </p:spTree>
    <p:extLst>
      <p:ext uri="{BB962C8B-B14F-4D97-AF65-F5344CB8AC3E}">
        <p14:creationId xmlns:p14="http://schemas.microsoft.com/office/powerpoint/2010/main" val="275806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方法</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116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17</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1579278" cy="369332"/>
          </a:xfrm>
          <a:prstGeom prst="rect">
            <a:avLst/>
          </a:prstGeom>
          <a:noFill/>
        </p:spPr>
        <p:txBody>
          <a:bodyPr wrap="none" rtlCol="0">
            <a:spAutoFit/>
          </a:bodyPr>
          <a:lstStyle/>
          <a:p>
            <a:r>
              <a:rPr lang="zh-CN" altLang="en-US" b="1" dirty="0">
                <a:solidFill>
                  <a:schemeClr val="bg1"/>
                </a:solidFill>
              </a:rPr>
              <a:t>一、数据收集</a:t>
            </a:r>
          </a:p>
        </p:txBody>
      </p:sp>
      <p:pic>
        <p:nvPicPr>
          <p:cNvPr id="2" name="图片 1">
            <a:extLst>
              <a:ext uri="{FF2B5EF4-FFF2-40B4-BE49-F238E27FC236}">
                <a16:creationId xmlns:a16="http://schemas.microsoft.com/office/drawing/2014/main" id="{193658C6-B0F6-9B8F-8A44-2EF52B3A1086}"/>
              </a:ext>
            </a:extLst>
          </p:cNvPr>
          <p:cNvPicPr>
            <a:picLocks noChangeAspect="1"/>
          </p:cNvPicPr>
          <p:nvPr/>
        </p:nvPicPr>
        <p:blipFill>
          <a:blip r:embed="rId3"/>
          <a:stretch>
            <a:fillRect/>
          </a:stretch>
        </p:blipFill>
        <p:spPr>
          <a:xfrm>
            <a:off x="593628" y="866127"/>
            <a:ext cx="6706701" cy="5528003"/>
          </a:xfrm>
          <a:prstGeom prst="rect">
            <a:avLst/>
          </a:prstGeom>
        </p:spPr>
      </p:pic>
      <p:sp>
        <p:nvSpPr>
          <p:cNvPr id="7" name="文本框 6">
            <a:extLst>
              <a:ext uri="{FF2B5EF4-FFF2-40B4-BE49-F238E27FC236}">
                <a16:creationId xmlns:a16="http://schemas.microsoft.com/office/drawing/2014/main" id="{B7A72541-E839-C40D-7C73-CF3A7EE70FC5}"/>
              </a:ext>
            </a:extLst>
          </p:cNvPr>
          <p:cNvSpPr txBox="1"/>
          <p:nvPr/>
        </p:nvSpPr>
        <p:spPr>
          <a:xfrm>
            <a:off x="7667238" y="2614465"/>
            <a:ext cx="3931134" cy="2031325"/>
          </a:xfrm>
          <a:prstGeom prst="rect">
            <a:avLst/>
          </a:prstGeom>
          <a:noFill/>
        </p:spPr>
        <p:txBody>
          <a:bodyPr wrap="square" rtlCol="0">
            <a:spAutoFit/>
          </a:bodyPr>
          <a:lstStyle/>
          <a:p>
            <a:r>
              <a:rPr lang="zh-CN" altLang="en-US" dirty="0">
                <a:solidFill>
                  <a:srgbClr val="FF0000"/>
                </a:solidFill>
                <a:latin typeface="仿宋" panose="02010609060101010101" pitchFamily="49" charset="-122"/>
                <a:ea typeface="仿宋" panose="02010609060101010101" pitchFamily="49" charset="-122"/>
              </a:rPr>
              <a:t>数据收集</a:t>
            </a:r>
            <a:r>
              <a:rPr lang="zh-CN" altLang="en-US" dirty="0">
                <a:latin typeface="仿宋" panose="02010609060101010101" pitchFamily="49" charset="-122"/>
                <a:ea typeface="仿宋" panose="02010609060101010101" pitchFamily="49" charset="-122"/>
              </a:rPr>
              <a:t>：</a:t>
            </a:r>
            <a:endParaRPr lang="en-US" altLang="zh-CN" dirty="0">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本研究以新加坡港口水域内的拖船为例，收集自环保局和港务局。</a:t>
            </a:r>
            <a:r>
              <a:rPr lang="en-US" altLang="zh-CN" b="0" i="0" dirty="0" err="1">
                <a:solidFill>
                  <a:srgbClr val="1D2129"/>
                </a:solidFill>
                <a:effectLst/>
                <a:latin typeface="仿宋" panose="02010609060101010101" pitchFamily="49" charset="-122"/>
                <a:ea typeface="仿宋" panose="02010609060101010101" pitchFamily="49" charset="-122"/>
              </a:rPr>
              <a:t>AEFC</a:t>
            </a:r>
            <a:r>
              <a:rPr lang="zh-CN" altLang="en-US" b="0" i="0" dirty="0">
                <a:solidFill>
                  <a:srgbClr val="1D2129"/>
                </a:solidFill>
                <a:effectLst/>
                <a:latin typeface="仿宋" panose="02010609060101010101" pitchFamily="49" charset="-122"/>
                <a:ea typeface="仿宋" panose="02010609060101010101" pitchFamily="49" charset="-122"/>
              </a:rPr>
              <a:t>和</a:t>
            </a:r>
            <a:r>
              <a:rPr lang="en-US" altLang="zh-CN" b="0" i="0" dirty="0" err="1">
                <a:solidFill>
                  <a:srgbClr val="1D2129"/>
                </a:solidFill>
                <a:effectLst/>
                <a:latin typeface="仿宋" panose="02010609060101010101" pitchFamily="49" charset="-122"/>
                <a:ea typeface="仿宋" panose="02010609060101010101" pitchFamily="49" charset="-122"/>
              </a:rPr>
              <a:t>MEFC</a:t>
            </a:r>
            <a:r>
              <a:rPr lang="zh-CN" altLang="en-US" b="0" i="0" dirty="0">
                <a:solidFill>
                  <a:srgbClr val="1D2129"/>
                </a:solidFill>
                <a:effectLst/>
                <a:latin typeface="仿宋" panose="02010609060101010101" pitchFamily="49" charset="-122"/>
                <a:ea typeface="仿宋" panose="02010609060101010101" pitchFamily="49" charset="-122"/>
              </a:rPr>
              <a:t>通过超声波流量计收集，并通过发动机面板和机载燃油记录进行验证，以确保燃油消耗尽可能准确。</a:t>
            </a:r>
            <a:endParaRPr lang="en-US" altLang="zh-CN" b="0" i="0" dirty="0">
              <a:solidFill>
                <a:srgbClr val="1D2129"/>
              </a:solidFill>
              <a:effectLst/>
              <a:latin typeface="仿宋" panose="02010609060101010101" pitchFamily="49" charset="-122"/>
              <a:ea typeface="仿宋" panose="02010609060101010101" pitchFamily="49" charset="-122"/>
            </a:endParaRPr>
          </a:p>
          <a:p>
            <a:endParaRPr lang="en-US" altLang="zh-CN" dirty="0">
              <a:solidFill>
                <a:srgbClr val="1D2129"/>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78347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18</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1579278" cy="369332"/>
          </a:xfrm>
          <a:prstGeom prst="rect">
            <a:avLst/>
          </a:prstGeom>
          <a:noFill/>
        </p:spPr>
        <p:txBody>
          <a:bodyPr wrap="none" rtlCol="0">
            <a:spAutoFit/>
          </a:bodyPr>
          <a:lstStyle/>
          <a:p>
            <a:r>
              <a:rPr lang="zh-CN" altLang="en-US" b="1" dirty="0">
                <a:solidFill>
                  <a:schemeClr val="bg1"/>
                </a:solidFill>
              </a:rPr>
              <a:t>一、数据收集</a:t>
            </a:r>
          </a:p>
        </p:txBody>
      </p:sp>
      <p:sp>
        <p:nvSpPr>
          <p:cNvPr id="3" name="文本框 2">
            <a:extLst>
              <a:ext uri="{FF2B5EF4-FFF2-40B4-BE49-F238E27FC236}">
                <a16:creationId xmlns:a16="http://schemas.microsoft.com/office/drawing/2014/main" id="{C451F936-25D1-AD16-9A94-484C841A4509}"/>
              </a:ext>
            </a:extLst>
          </p:cNvPr>
          <p:cNvSpPr txBox="1"/>
          <p:nvPr/>
        </p:nvSpPr>
        <p:spPr>
          <a:xfrm>
            <a:off x="487680" y="1361047"/>
            <a:ext cx="11216640" cy="646331"/>
          </a:xfrm>
          <a:prstGeom prst="rect">
            <a:avLst/>
          </a:prstGeom>
          <a:noFill/>
        </p:spPr>
        <p:txBody>
          <a:bodyPr wrap="square">
            <a:spAutoFit/>
          </a:bodyPr>
          <a:lstStyle/>
          <a:p>
            <a:r>
              <a:rPr lang="zh-CN" altLang="en-US" b="0" i="0" dirty="0">
                <a:solidFill>
                  <a:srgbClr val="1D2129"/>
                </a:solidFill>
                <a:effectLst/>
                <a:latin typeface="仿宋" panose="02010609060101010101" pitchFamily="49" charset="-122"/>
                <a:ea typeface="仿宋" panose="02010609060101010101" pitchFamily="49" charset="-122"/>
              </a:rPr>
              <a:t>表</a:t>
            </a:r>
            <a:r>
              <a:rPr lang="en-US" altLang="zh-CN" b="0" i="0" dirty="0">
                <a:solidFill>
                  <a:srgbClr val="1D2129"/>
                </a:solidFill>
                <a:effectLst/>
                <a:latin typeface="仿宋" panose="02010609060101010101" pitchFamily="49" charset="-122"/>
                <a:ea typeface="仿宋" panose="02010609060101010101" pitchFamily="49" charset="-122"/>
              </a:rPr>
              <a:t>3</a:t>
            </a:r>
            <a:r>
              <a:rPr lang="zh-CN" altLang="en-US" b="0" i="0" dirty="0">
                <a:solidFill>
                  <a:srgbClr val="1D2129"/>
                </a:solidFill>
                <a:effectLst/>
                <a:latin typeface="仿宋" panose="02010609060101010101" pitchFamily="49" charset="-122"/>
                <a:ea typeface="仿宋" panose="02010609060101010101" pitchFamily="49" charset="-122"/>
              </a:rPr>
              <a:t>给出了分析数据集的一个示例。图</a:t>
            </a:r>
            <a:r>
              <a:rPr lang="en-US" altLang="zh-CN" b="0" i="0" dirty="0">
                <a:solidFill>
                  <a:srgbClr val="1D2129"/>
                </a:solidFill>
                <a:effectLst/>
                <a:latin typeface="仿宋" panose="02010609060101010101" pitchFamily="49" charset="-122"/>
                <a:ea typeface="仿宋" panose="02010609060101010101" pitchFamily="49" charset="-122"/>
              </a:rPr>
              <a:t>3</a:t>
            </a:r>
            <a:r>
              <a:rPr lang="zh-CN" altLang="en-US" b="0" i="0" dirty="0">
                <a:solidFill>
                  <a:srgbClr val="1D2129"/>
                </a:solidFill>
                <a:effectLst/>
                <a:latin typeface="仿宋" panose="02010609060101010101" pitchFamily="49" charset="-122"/>
                <a:ea typeface="仿宋" panose="02010609060101010101" pitchFamily="49" charset="-122"/>
              </a:rPr>
              <a:t>通过对每个数据因子绘制箱形图、</a:t>
            </a:r>
            <a:r>
              <a:rPr lang="en-US" altLang="zh-CN" b="0" i="0" dirty="0">
                <a:solidFill>
                  <a:srgbClr val="1D2129"/>
                </a:solidFill>
                <a:effectLst/>
                <a:latin typeface="仿宋" panose="02010609060101010101" pitchFamily="49" charset="-122"/>
                <a:ea typeface="仿宋" panose="02010609060101010101" pitchFamily="49" charset="-122"/>
              </a:rPr>
              <a:t>his-</a:t>
            </a:r>
            <a:r>
              <a:rPr lang="en-US" altLang="zh-CN" b="0" i="0" dirty="0" err="1">
                <a:solidFill>
                  <a:srgbClr val="1D2129"/>
                </a:solidFill>
                <a:effectLst/>
                <a:latin typeface="仿宋" panose="02010609060101010101" pitchFamily="49" charset="-122"/>
                <a:ea typeface="仿宋" panose="02010609060101010101" pitchFamily="49" charset="-122"/>
              </a:rPr>
              <a:t>togram</a:t>
            </a:r>
            <a:r>
              <a:rPr lang="zh-CN" altLang="en-US" b="0" i="0" dirty="0">
                <a:solidFill>
                  <a:srgbClr val="1D2129"/>
                </a:solidFill>
                <a:effectLst/>
                <a:latin typeface="仿宋" panose="02010609060101010101" pitchFamily="49" charset="-122"/>
                <a:ea typeface="仿宋" panose="02010609060101010101" pitchFamily="49" charset="-122"/>
              </a:rPr>
              <a:t>图和小提琴图，给出了整个数据集的分布情况。所有数据在</a:t>
            </a:r>
            <a:r>
              <a:rPr lang="en-US" altLang="zh-CN" b="0" i="0" dirty="0">
                <a:solidFill>
                  <a:srgbClr val="1D2129"/>
                </a:solidFill>
                <a:effectLst/>
                <a:latin typeface="仿宋" panose="02010609060101010101" pitchFamily="49" charset="-122"/>
                <a:ea typeface="仿宋" panose="02010609060101010101" pitchFamily="49" charset="-122"/>
              </a:rPr>
              <a:t>2020</a:t>
            </a:r>
            <a:r>
              <a:rPr lang="zh-CN" altLang="en-US" b="0" i="0" dirty="0">
                <a:solidFill>
                  <a:srgbClr val="1D2129"/>
                </a:solidFill>
                <a:effectLst/>
                <a:latin typeface="仿宋" panose="02010609060101010101" pitchFamily="49" charset="-122"/>
                <a:ea typeface="仿宋" panose="02010609060101010101" pitchFamily="49" charset="-122"/>
              </a:rPr>
              <a:t>年连续</a:t>
            </a:r>
            <a:r>
              <a:rPr lang="en-US" altLang="zh-CN" b="0" i="0" dirty="0">
                <a:solidFill>
                  <a:srgbClr val="1D2129"/>
                </a:solidFill>
                <a:effectLst/>
                <a:latin typeface="仿宋" panose="02010609060101010101" pitchFamily="49" charset="-122"/>
                <a:ea typeface="仿宋" panose="02010609060101010101" pitchFamily="49" charset="-122"/>
              </a:rPr>
              <a:t>14</a:t>
            </a:r>
            <a:r>
              <a:rPr lang="zh-CN" altLang="en-US" b="0" i="0" dirty="0">
                <a:solidFill>
                  <a:srgbClr val="1D2129"/>
                </a:solidFill>
                <a:effectLst/>
                <a:latin typeface="仿宋" panose="02010609060101010101" pitchFamily="49" charset="-122"/>
                <a:ea typeface="仿宋" panose="02010609060101010101" pitchFamily="49" charset="-122"/>
              </a:rPr>
              <a:t>天每小时采集一次。</a:t>
            </a:r>
            <a:endParaRPr lang="zh-CN" altLang="en-US"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66E3F1A5-E76F-A8EC-DB6A-1175CA826D66}"/>
              </a:ext>
            </a:extLst>
          </p:cNvPr>
          <p:cNvPicPr>
            <a:picLocks noChangeAspect="1"/>
          </p:cNvPicPr>
          <p:nvPr/>
        </p:nvPicPr>
        <p:blipFill>
          <a:blip r:embed="rId3"/>
          <a:stretch>
            <a:fillRect/>
          </a:stretch>
        </p:blipFill>
        <p:spPr>
          <a:xfrm>
            <a:off x="1475284" y="2163690"/>
            <a:ext cx="5876315" cy="3446685"/>
          </a:xfrm>
          <a:prstGeom prst="rect">
            <a:avLst/>
          </a:prstGeom>
        </p:spPr>
      </p:pic>
      <p:sp>
        <p:nvSpPr>
          <p:cNvPr id="11" name="文本框 10">
            <a:extLst>
              <a:ext uri="{FF2B5EF4-FFF2-40B4-BE49-F238E27FC236}">
                <a16:creationId xmlns:a16="http://schemas.microsoft.com/office/drawing/2014/main" id="{1512817C-3DAB-B747-AC38-F73C1A9CB2C9}"/>
              </a:ext>
            </a:extLst>
          </p:cNvPr>
          <p:cNvSpPr txBox="1"/>
          <p:nvPr/>
        </p:nvSpPr>
        <p:spPr>
          <a:xfrm>
            <a:off x="7957463" y="2317371"/>
            <a:ext cx="4296681" cy="3139321"/>
          </a:xfrm>
          <a:prstGeom prst="rect">
            <a:avLst/>
          </a:prstGeom>
          <a:noFill/>
        </p:spPr>
        <p:txBody>
          <a:bodyPr wrap="square">
            <a:spAutoFit/>
          </a:bodyPr>
          <a:lstStyle/>
          <a:p>
            <a:r>
              <a:rPr lang="zh-CN" altLang="en-US" b="0" i="0" dirty="0">
                <a:solidFill>
                  <a:srgbClr val="1D2129"/>
                </a:solidFill>
                <a:effectLst/>
                <a:latin typeface="仿宋" panose="02010609060101010101" pitchFamily="49" charset="-122"/>
                <a:ea typeface="仿宋" panose="02010609060101010101" pitchFamily="49" charset="-122"/>
              </a:rPr>
              <a:t>实际船速</a:t>
            </a:r>
            <a:r>
              <a:rPr lang="en-US" altLang="zh-CN" b="0" i="0" dirty="0">
                <a:solidFill>
                  <a:srgbClr val="1D2129"/>
                </a:solidFill>
                <a:effectLst/>
                <a:latin typeface="仿宋" panose="02010609060101010101" pitchFamily="49" charset="-122"/>
                <a:ea typeface="仿宋" panose="02010609060101010101" pitchFamily="49" charset="-122"/>
              </a:rPr>
              <a:t>(Speed)</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主机功率</a:t>
            </a:r>
            <a:r>
              <a:rPr lang="en-US" altLang="zh-CN" b="0" i="0" dirty="0">
                <a:solidFill>
                  <a:srgbClr val="1D2129"/>
                </a:solidFill>
                <a:effectLst/>
                <a:latin typeface="仿宋" panose="02010609060101010101" pitchFamily="49" charset="-122"/>
                <a:ea typeface="仿宋" panose="02010609060101010101" pitchFamily="49" charset="-122"/>
              </a:rPr>
              <a:t>(EP)</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周围温度</a:t>
            </a:r>
            <a:r>
              <a:rPr lang="en-US" altLang="zh-CN" b="0" i="0" dirty="0">
                <a:solidFill>
                  <a:srgbClr val="1D2129"/>
                </a:solidFill>
                <a:effectLst/>
                <a:latin typeface="仿宋" panose="02010609060101010101" pitchFamily="49" charset="-122"/>
                <a:ea typeface="仿宋" panose="02010609060101010101" pitchFamily="49" charset="-122"/>
              </a:rPr>
              <a:t>(Temp)</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周围相对湿度</a:t>
            </a:r>
            <a:r>
              <a:rPr lang="en-US" altLang="zh-CN" b="0" i="0" dirty="0">
                <a:solidFill>
                  <a:srgbClr val="1D2129"/>
                </a:solidFill>
                <a:effectLst/>
                <a:latin typeface="仿宋" panose="02010609060101010101" pitchFamily="49" charset="-122"/>
                <a:ea typeface="仿宋" panose="02010609060101010101" pitchFamily="49" charset="-122"/>
              </a:rPr>
              <a:t>(RH)</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辅机油耗</a:t>
            </a:r>
            <a:r>
              <a:rPr lang="en-US" altLang="zh-CN" b="0" i="0" dirty="0">
                <a:solidFill>
                  <a:srgbClr val="1D2129"/>
                </a:solidFill>
                <a:effectLst/>
                <a:latin typeface="仿宋" panose="02010609060101010101" pitchFamily="49" charset="-122"/>
                <a:ea typeface="仿宋" panose="02010609060101010101" pitchFamily="49" charset="-122"/>
              </a:rPr>
              <a:t>(</a:t>
            </a:r>
            <a:r>
              <a:rPr lang="en-US" altLang="zh-CN" b="0" i="0" dirty="0" err="1">
                <a:solidFill>
                  <a:srgbClr val="1D2129"/>
                </a:solidFill>
                <a:effectLst/>
                <a:latin typeface="仿宋" panose="02010609060101010101" pitchFamily="49" charset="-122"/>
                <a:ea typeface="仿宋" panose="02010609060101010101" pitchFamily="49" charset="-122"/>
              </a:rPr>
              <a:t>AEFC</a:t>
            </a:r>
            <a:r>
              <a:rPr lang="en-US" altLang="zh-CN" b="0" i="0" dirty="0">
                <a:solidFill>
                  <a:srgbClr val="1D2129"/>
                </a:solidFill>
                <a:effectLst/>
                <a:latin typeface="仿宋" panose="02010609060101010101" pitchFamily="49" charset="-122"/>
                <a:ea typeface="仿宋" panose="02010609060101010101" pitchFamily="49" charset="-122"/>
              </a:rPr>
              <a:t>)</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主机油耗</a:t>
            </a:r>
            <a:r>
              <a:rPr lang="en-US" altLang="zh-CN" b="0" i="0" dirty="0">
                <a:solidFill>
                  <a:srgbClr val="1D2129"/>
                </a:solidFill>
                <a:effectLst/>
                <a:latin typeface="仿宋" panose="02010609060101010101" pitchFamily="49" charset="-122"/>
                <a:ea typeface="仿宋" panose="02010609060101010101" pitchFamily="49" charset="-122"/>
              </a:rPr>
              <a:t>(</a:t>
            </a:r>
            <a:r>
              <a:rPr lang="en-US" altLang="zh-CN" b="0" i="0" dirty="0" err="1">
                <a:solidFill>
                  <a:srgbClr val="1D2129"/>
                </a:solidFill>
                <a:effectLst/>
                <a:latin typeface="仿宋" panose="02010609060101010101" pitchFamily="49" charset="-122"/>
                <a:ea typeface="仿宋" panose="02010609060101010101" pitchFamily="49" charset="-122"/>
              </a:rPr>
              <a:t>MEFC</a:t>
            </a:r>
            <a:r>
              <a:rPr lang="en-US" altLang="zh-CN" b="0" i="0" dirty="0">
                <a:solidFill>
                  <a:srgbClr val="1D2129"/>
                </a:solidFill>
                <a:effectLst/>
                <a:latin typeface="仿宋" panose="02010609060101010101" pitchFamily="49" charset="-122"/>
                <a:ea typeface="仿宋" panose="02010609060101010101" pitchFamily="49" charset="-122"/>
              </a:rPr>
              <a:t>)</a:t>
            </a:r>
            <a:r>
              <a:rPr lang="zh-CN" altLang="en-US" dirty="0">
                <a:solidFill>
                  <a:srgbClr val="1D2129"/>
                </a:solidFill>
                <a:latin typeface="仿宋" panose="02010609060101010101" pitchFamily="49" charset="-122"/>
                <a:ea typeface="仿宋" panose="02010609060101010101" pitchFamily="49" charset="-122"/>
              </a:rPr>
              <a:t>、</a:t>
            </a:r>
            <a:endParaRPr lang="en-US" altLang="zh-CN" dirty="0">
              <a:solidFill>
                <a:srgbClr val="1D2129"/>
              </a:solidFill>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风向</a:t>
            </a:r>
            <a:r>
              <a:rPr lang="en-US" altLang="zh-CN" b="0" i="0" dirty="0">
                <a:solidFill>
                  <a:srgbClr val="1D2129"/>
                </a:solidFill>
                <a:effectLst/>
                <a:latin typeface="仿宋" panose="02010609060101010101" pitchFamily="49" charset="-122"/>
                <a:ea typeface="仿宋" panose="02010609060101010101" pitchFamily="49" charset="-122"/>
              </a:rPr>
              <a:t>(WD)</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风速</a:t>
            </a:r>
            <a:r>
              <a:rPr lang="en-US" altLang="zh-CN" b="0" i="0" dirty="0">
                <a:solidFill>
                  <a:srgbClr val="1D2129"/>
                </a:solidFill>
                <a:effectLst/>
                <a:latin typeface="仿宋" panose="02010609060101010101" pitchFamily="49" charset="-122"/>
                <a:ea typeface="仿宋" panose="02010609060101010101" pitchFamily="49" charset="-122"/>
              </a:rPr>
              <a:t>(</a:t>
            </a:r>
            <a:r>
              <a:rPr lang="en-US" altLang="zh-CN" b="0" i="0" dirty="0" err="1">
                <a:solidFill>
                  <a:srgbClr val="1D2129"/>
                </a:solidFill>
                <a:effectLst/>
                <a:latin typeface="仿宋" panose="02010609060101010101" pitchFamily="49" charset="-122"/>
                <a:ea typeface="仿宋" panose="02010609060101010101" pitchFamily="49" charset="-122"/>
              </a:rPr>
              <a:t>WS</a:t>
            </a:r>
            <a:r>
              <a:rPr lang="en-US" altLang="zh-CN" b="0" i="0" dirty="0">
                <a:solidFill>
                  <a:srgbClr val="1D2129"/>
                </a:solidFill>
                <a:effectLst/>
                <a:latin typeface="仿宋" panose="02010609060101010101" pitchFamily="49" charset="-122"/>
                <a:ea typeface="仿宋" panose="02010609060101010101" pitchFamily="49" charset="-122"/>
              </a:rPr>
              <a:t>)</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潮高</a:t>
            </a:r>
            <a:r>
              <a:rPr lang="en-US" altLang="zh-CN" b="0" i="0" dirty="0">
                <a:solidFill>
                  <a:srgbClr val="1D2129"/>
                </a:solidFill>
                <a:effectLst/>
                <a:latin typeface="仿宋" panose="02010609060101010101" pitchFamily="49" charset="-122"/>
                <a:ea typeface="仿宋" panose="02010609060101010101" pitchFamily="49" charset="-122"/>
              </a:rPr>
              <a:t>(TH)</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潮流方向</a:t>
            </a:r>
            <a:r>
              <a:rPr lang="en-US" altLang="zh-CN" b="0" i="0" dirty="0">
                <a:solidFill>
                  <a:srgbClr val="1D2129"/>
                </a:solidFill>
                <a:effectLst/>
                <a:latin typeface="仿宋" panose="02010609060101010101" pitchFamily="49" charset="-122"/>
                <a:ea typeface="仿宋" panose="02010609060101010101" pitchFamily="49" charset="-122"/>
              </a:rPr>
              <a:t>(</a:t>
            </a:r>
            <a:r>
              <a:rPr lang="en-US" altLang="zh-CN" b="0" i="0" dirty="0" err="1">
                <a:solidFill>
                  <a:srgbClr val="1D2129"/>
                </a:solidFill>
                <a:effectLst/>
                <a:latin typeface="仿宋" panose="02010609060101010101" pitchFamily="49" charset="-122"/>
                <a:ea typeface="仿宋" panose="02010609060101010101" pitchFamily="49" charset="-122"/>
              </a:rPr>
              <a:t>TSD</a:t>
            </a:r>
            <a:r>
              <a:rPr lang="en-US" altLang="zh-CN" b="0" i="0" dirty="0">
                <a:solidFill>
                  <a:srgbClr val="1D2129"/>
                </a:solidFill>
                <a:effectLst/>
                <a:latin typeface="仿宋" panose="02010609060101010101" pitchFamily="49" charset="-122"/>
                <a:ea typeface="仿宋" panose="02010609060101010101" pitchFamily="49" charset="-122"/>
              </a:rPr>
              <a:t>)</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a:p>
            <a:r>
              <a:rPr lang="zh-CN" altLang="en-US" b="0" i="0" dirty="0">
                <a:solidFill>
                  <a:srgbClr val="1D2129"/>
                </a:solidFill>
                <a:effectLst/>
                <a:latin typeface="仿宋" panose="02010609060101010101" pitchFamily="49" charset="-122"/>
                <a:ea typeface="仿宋" panose="02010609060101010101" pitchFamily="49" charset="-122"/>
              </a:rPr>
              <a:t>潮流速率</a:t>
            </a:r>
            <a:r>
              <a:rPr lang="en-US" altLang="zh-CN" b="0" i="0" dirty="0">
                <a:solidFill>
                  <a:srgbClr val="1D2129"/>
                </a:solidFill>
                <a:effectLst/>
                <a:latin typeface="仿宋" panose="02010609060101010101" pitchFamily="49" charset="-122"/>
                <a:ea typeface="仿宋" panose="02010609060101010101" pitchFamily="49" charset="-122"/>
              </a:rPr>
              <a:t>(</a:t>
            </a:r>
            <a:r>
              <a:rPr lang="en-US" altLang="zh-CN" b="0" i="0" dirty="0" err="1">
                <a:solidFill>
                  <a:srgbClr val="1D2129"/>
                </a:solidFill>
                <a:effectLst/>
                <a:latin typeface="仿宋" panose="02010609060101010101" pitchFamily="49" charset="-122"/>
                <a:ea typeface="仿宋" panose="02010609060101010101" pitchFamily="49" charset="-122"/>
              </a:rPr>
              <a:t>TSR</a:t>
            </a:r>
            <a:r>
              <a:rPr lang="en-US" altLang="zh-CN" b="0" i="0" dirty="0">
                <a:solidFill>
                  <a:srgbClr val="1D2129"/>
                </a:solidFill>
                <a:effectLst/>
                <a:latin typeface="仿宋" panose="02010609060101010101" pitchFamily="49" charset="-122"/>
                <a:ea typeface="仿宋" panose="02010609060101010101" pitchFamily="49" charset="-122"/>
              </a:rPr>
              <a:t>)</a:t>
            </a:r>
            <a:r>
              <a:rPr lang="zh-CN" altLang="en-US" b="0" i="0" dirty="0">
                <a:solidFill>
                  <a:srgbClr val="1D2129"/>
                </a:solidFill>
                <a:effectLst/>
                <a:latin typeface="仿宋" panose="02010609060101010101" pitchFamily="49" charset="-122"/>
                <a:ea typeface="仿宋" panose="02010609060101010101" pitchFamily="49" charset="-122"/>
              </a:rPr>
              <a:t>。</a:t>
            </a:r>
            <a:endParaRPr lang="en-US" altLang="zh-CN" b="0" i="0" dirty="0">
              <a:solidFill>
                <a:srgbClr val="1D2129"/>
              </a:solidFill>
              <a:effectLst/>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0814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19</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1579278" cy="369332"/>
          </a:xfrm>
          <a:prstGeom prst="rect">
            <a:avLst/>
          </a:prstGeom>
          <a:noFill/>
        </p:spPr>
        <p:txBody>
          <a:bodyPr wrap="none" rtlCol="0">
            <a:spAutoFit/>
          </a:bodyPr>
          <a:lstStyle/>
          <a:p>
            <a:r>
              <a:rPr lang="zh-CN" altLang="en-US" b="1" dirty="0">
                <a:solidFill>
                  <a:schemeClr val="bg1"/>
                </a:solidFill>
              </a:rPr>
              <a:t>一、数据收集</a:t>
            </a:r>
          </a:p>
        </p:txBody>
      </p:sp>
      <p:pic>
        <p:nvPicPr>
          <p:cNvPr id="2" name="图片 1">
            <a:extLst>
              <a:ext uri="{FF2B5EF4-FFF2-40B4-BE49-F238E27FC236}">
                <a16:creationId xmlns:a16="http://schemas.microsoft.com/office/drawing/2014/main" id="{2DAED9B0-448D-76BD-7949-13B07A8B622F}"/>
              </a:ext>
            </a:extLst>
          </p:cNvPr>
          <p:cNvPicPr>
            <a:picLocks noChangeAspect="1"/>
          </p:cNvPicPr>
          <p:nvPr/>
        </p:nvPicPr>
        <p:blipFill rotWithShape="1">
          <a:blip r:embed="rId3"/>
          <a:srcRect b="54368"/>
          <a:stretch/>
        </p:blipFill>
        <p:spPr>
          <a:xfrm>
            <a:off x="6096000" y="897086"/>
            <a:ext cx="5823114" cy="4561250"/>
          </a:xfrm>
          <a:prstGeom prst="rect">
            <a:avLst/>
          </a:prstGeom>
        </p:spPr>
      </p:pic>
      <p:pic>
        <p:nvPicPr>
          <p:cNvPr id="3" name="图片 2">
            <a:extLst>
              <a:ext uri="{FF2B5EF4-FFF2-40B4-BE49-F238E27FC236}">
                <a16:creationId xmlns:a16="http://schemas.microsoft.com/office/drawing/2014/main" id="{211A5AE8-CF85-204E-7B2C-48AACCF0BBA8}"/>
              </a:ext>
            </a:extLst>
          </p:cNvPr>
          <p:cNvPicPr>
            <a:picLocks noChangeAspect="1"/>
          </p:cNvPicPr>
          <p:nvPr/>
        </p:nvPicPr>
        <p:blipFill rotWithShape="1">
          <a:blip r:embed="rId3"/>
          <a:srcRect t="45536"/>
          <a:stretch/>
        </p:blipFill>
        <p:spPr>
          <a:xfrm>
            <a:off x="79654" y="897086"/>
            <a:ext cx="5823114" cy="5443991"/>
          </a:xfrm>
          <a:prstGeom prst="rect">
            <a:avLst/>
          </a:prstGeom>
        </p:spPr>
      </p:pic>
      <p:pic>
        <p:nvPicPr>
          <p:cNvPr id="8" name="图片 7">
            <a:extLst>
              <a:ext uri="{FF2B5EF4-FFF2-40B4-BE49-F238E27FC236}">
                <a16:creationId xmlns:a16="http://schemas.microsoft.com/office/drawing/2014/main" id="{11F2EBF9-315D-0DAA-75D9-0EECB5FB77BD}"/>
              </a:ext>
            </a:extLst>
          </p:cNvPr>
          <p:cNvPicPr>
            <a:picLocks noChangeAspect="1"/>
          </p:cNvPicPr>
          <p:nvPr/>
        </p:nvPicPr>
        <p:blipFill>
          <a:blip r:embed="rId4"/>
          <a:stretch>
            <a:fillRect/>
          </a:stretch>
        </p:blipFill>
        <p:spPr>
          <a:xfrm>
            <a:off x="7869272" y="5562126"/>
            <a:ext cx="2743200" cy="470647"/>
          </a:xfrm>
          <a:prstGeom prst="rect">
            <a:avLst/>
          </a:prstGeom>
        </p:spPr>
      </p:pic>
    </p:spTree>
    <p:extLst>
      <p:ext uri="{BB962C8B-B14F-4D97-AF65-F5344CB8AC3E}">
        <p14:creationId xmlns:p14="http://schemas.microsoft.com/office/powerpoint/2010/main" val="487476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079875" y="0"/>
            <a:ext cx="719981" cy="27809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8" name="矩形 117"/>
          <p:cNvSpPr/>
          <p:nvPr/>
        </p:nvSpPr>
        <p:spPr>
          <a:xfrm>
            <a:off x="5369714" y="1704093"/>
            <a:ext cx="719981" cy="51539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9" name="文本框 118"/>
          <p:cNvSpPr txBox="1"/>
          <p:nvPr/>
        </p:nvSpPr>
        <p:spPr>
          <a:xfrm>
            <a:off x="2229905" y="2783487"/>
            <a:ext cx="2833718" cy="830997"/>
          </a:xfrm>
          <a:prstGeom prst="rect">
            <a:avLst/>
          </a:prstGeom>
          <a:noFill/>
        </p:spPr>
        <p:txBody>
          <a:bodyPr wrap="square" rtlCol="0">
            <a:spAutoFit/>
          </a:bodyPr>
          <a:lstStyle/>
          <a:p>
            <a:pPr algn="ctr"/>
            <a:r>
              <a:rPr lang="zh-CN" altLang="en-US" sz="4800" b="1" dirty="0">
                <a:latin typeface="微软雅黑" panose="020B0503020204020204" pitchFamily="34" charset="-122"/>
                <a:ea typeface="微软雅黑" panose="020B0503020204020204" pitchFamily="34" charset="-122"/>
              </a:rPr>
              <a:t>主要内容</a:t>
            </a:r>
          </a:p>
        </p:txBody>
      </p:sp>
      <p:sp>
        <p:nvSpPr>
          <p:cNvPr id="120" name="文本框 119"/>
          <p:cNvSpPr txBox="1"/>
          <p:nvPr/>
        </p:nvSpPr>
        <p:spPr>
          <a:xfrm>
            <a:off x="1690506" y="3547340"/>
            <a:ext cx="3110094" cy="523220"/>
          </a:xfrm>
          <a:prstGeom prst="rect">
            <a:avLst/>
          </a:prstGeom>
          <a:noFill/>
        </p:spPr>
        <p:txBody>
          <a:bodyPr wrap="square" rtlCol="0">
            <a:spAutoFit/>
          </a:bodyPr>
          <a:lstStyle/>
          <a:p>
            <a:pPr algn="r"/>
            <a:r>
              <a:rPr lang="en-US" altLang="zh-CN" sz="2800" dirty="0">
                <a:solidFill>
                  <a:srgbClr val="C00000"/>
                </a:solidFill>
                <a:latin typeface="Arial" panose="020B0604020202020204" pitchFamily="34" charset="0"/>
                <a:cs typeface="Arial" panose="020B0604020202020204" pitchFamily="34" charset="0"/>
              </a:rPr>
              <a:t>Main Contents</a:t>
            </a:r>
            <a:endParaRPr lang="zh-CN" altLang="en-US" sz="2800" dirty="0">
              <a:solidFill>
                <a:srgbClr val="C00000"/>
              </a:solidFill>
              <a:latin typeface="Arial" panose="020B0604020202020204" pitchFamily="34" charset="0"/>
              <a:cs typeface="Arial" panose="020B0604020202020204" pitchFamily="34" charset="0"/>
            </a:endParaRPr>
          </a:p>
        </p:txBody>
      </p:sp>
      <p:sp>
        <p:nvSpPr>
          <p:cNvPr id="121" name="矩形 120"/>
          <p:cNvSpPr/>
          <p:nvPr/>
        </p:nvSpPr>
        <p:spPr>
          <a:xfrm>
            <a:off x="5351704" y="2505310"/>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p:txBody>
      </p:sp>
      <p:sp>
        <p:nvSpPr>
          <p:cNvPr id="122" name="矩形 121"/>
          <p:cNvSpPr/>
          <p:nvPr/>
        </p:nvSpPr>
        <p:spPr>
          <a:xfrm>
            <a:off x="5351704" y="3268227"/>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p:txBody>
      </p:sp>
      <p:sp>
        <p:nvSpPr>
          <p:cNvPr id="123" name="矩形 122"/>
          <p:cNvSpPr/>
          <p:nvPr/>
        </p:nvSpPr>
        <p:spPr>
          <a:xfrm>
            <a:off x="5351704" y="4031144"/>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p:txBody>
      </p:sp>
      <p:sp>
        <p:nvSpPr>
          <p:cNvPr id="125" name="文本框 124"/>
          <p:cNvSpPr txBox="1"/>
          <p:nvPr/>
        </p:nvSpPr>
        <p:spPr>
          <a:xfrm>
            <a:off x="6312023" y="2390662"/>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摘要</a:t>
            </a:r>
          </a:p>
        </p:txBody>
      </p:sp>
      <p:sp>
        <p:nvSpPr>
          <p:cNvPr id="126" name="文本框 125"/>
          <p:cNvSpPr txBox="1"/>
          <p:nvPr/>
        </p:nvSpPr>
        <p:spPr>
          <a:xfrm>
            <a:off x="6312024" y="3245503"/>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背景</a:t>
            </a:r>
          </a:p>
        </p:txBody>
      </p:sp>
      <p:sp>
        <p:nvSpPr>
          <p:cNvPr id="124" name="矩形 123"/>
          <p:cNvSpPr/>
          <p:nvPr/>
        </p:nvSpPr>
        <p:spPr>
          <a:xfrm>
            <a:off x="5351704" y="4794061"/>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2000" dirty="0">
              <a:latin typeface="Arial" panose="020B0604020202020204" pitchFamily="34" charset="0"/>
              <a:cs typeface="Arial" panose="020B0604020202020204" pitchFamily="34" charset="0"/>
            </a:endParaRPr>
          </a:p>
        </p:txBody>
      </p:sp>
      <p:sp>
        <p:nvSpPr>
          <p:cNvPr id="127" name="文本框 126"/>
          <p:cNvSpPr txBox="1"/>
          <p:nvPr/>
        </p:nvSpPr>
        <p:spPr>
          <a:xfrm>
            <a:off x="6312024" y="4771337"/>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总结</a:t>
            </a:r>
          </a:p>
        </p:txBody>
      </p:sp>
      <p:sp>
        <p:nvSpPr>
          <p:cNvPr id="128" name="文本框 127"/>
          <p:cNvSpPr txBox="1"/>
          <p:nvPr/>
        </p:nvSpPr>
        <p:spPr>
          <a:xfrm>
            <a:off x="6312023" y="4008420"/>
            <a:ext cx="2990239"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方法</a:t>
            </a:r>
          </a:p>
        </p:txBody>
      </p:sp>
      <p:sp>
        <p:nvSpPr>
          <p:cNvPr id="2" name="灯片编号占位符 1">
            <a:extLst>
              <a:ext uri="{FF2B5EF4-FFF2-40B4-BE49-F238E27FC236}">
                <a16:creationId xmlns:a16="http://schemas.microsoft.com/office/drawing/2014/main" id="{EAC7DB4F-F831-4096-8940-EF7DB2380917}"/>
              </a:ext>
            </a:extLst>
          </p:cNvPr>
          <p:cNvSpPr>
            <a:spLocks noGrp="1"/>
          </p:cNvSpPr>
          <p:nvPr>
            <p:ph type="sldNum" sz="quarter" idx="4"/>
          </p:nvPr>
        </p:nvSpPr>
        <p:spPr/>
        <p:txBody>
          <a:bodyPr/>
          <a:lstStyle/>
          <a:p>
            <a:fld id="{1FAB038C-BA85-4F49-9F3F-901880460BAF}" type="slidenum">
              <a:rPr lang="zh-CN" altLang="en-US" smtClean="0"/>
              <a:pPr/>
              <a:t>2</a:t>
            </a:fld>
            <a:endParaRPr lang="zh-CN" altLang="en-US" dirty="0"/>
          </a:p>
        </p:txBody>
      </p:sp>
    </p:spTree>
    <p:extLst>
      <p:ext uri="{BB962C8B-B14F-4D97-AF65-F5344CB8AC3E}">
        <p14:creationId xmlns:p14="http://schemas.microsoft.com/office/powerpoint/2010/main" val="2991052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20</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1579278" cy="369332"/>
          </a:xfrm>
          <a:prstGeom prst="rect">
            <a:avLst/>
          </a:prstGeom>
          <a:noFill/>
        </p:spPr>
        <p:txBody>
          <a:bodyPr wrap="none" rtlCol="0">
            <a:spAutoFit/>
          </a:bodyPr>
          <a:lstStyle/>
          <a:p>
            <a:r>
              <a:rPr lang="zh-CN" altLang="en-US" b="1" dirty="0">
                <a:solidFill>
                  <a:schemeClr val="bg1"/>
                </a:solidFill>
              </a:rPr>
              <a:t>二、研究重点</a:t>
            </a:r>
          </a:p>
        </p:txBody>
      </p:sp>
      <p:sp>
        <p:nvSpPr>
          <p:cNvPr id="3" name="文本框 2">
            <a:extLst>
              <a:ext uri="{FF2B5EF4-FFF2-40B4-BE49-F238E27FC236}">
                <a16:creationId xmlns:a16="http://schemas.microsoft.com/office/drawing/2014/main" id="{6F3D4994-55C4-D71B-E596-77E15AFBCC6A}"/>
              </a:ext>
            </a:extLst>
          </p:cNvPr>
          <p:cNvSpPr txBox="1"/>
          <p:nvPr/>
        </p:nvSpPr>
        <p:spPr>
          <a:xfrm>
            <a:off x="1608952" y="4215425"/>
            <a:ext cx="10075540" cy="369332"/>
          </a:xfrm>
          <a:prstGeom prst="rect">
            <a:avLst/>
          </a:prstGeom>
          <a:noFill/>
        </p:spPr>
        <p:txBody>
          <a:bodyPr wrap="square">
            <a:spAutoFit/>
          </a:bodyPr>
          <a:lstStyle/>
          <a:p>
            <a:r>
              <a:rPr lang="zh-CN" altLang="en-US" b="0" i="0" dirty="0">
                <a:solidFill>
                  <a:srgbClr val="1D2129"/>
                </a:solidFill>
                <a:effectLst/>
                <a:latin typeface="PingFangSC-Regular"/>
              </a:rPr>
              <a:t>辅机的燃油消耗相对稳定</a:t>
            </a:r>
            <a:r>
              <a:rPr lang="zh-CN" altLang="en-US" dirty="0">
                <a:solidFill>
                  <a:srgbClr val="1D2129"/>
                </a:solidFill>
                <a:latin typeface="PingFangSC-Regular"/>
              </a:rPr>
              <a:t>，</a:t>
            </a:r>
            <a:r>
              <a:rPr lang="zh-CN" altLang="en-US" b="0" i="0" dirty="0">
                <a:solidFill>
                  <a:srgbClr val="1D2129"/>
                </a:solidFill>
                <a:effectLst/>
                <a:latin typeface="PingFangSC-Regular"/>
              </a:rPr>
              <a:t>本研究的重点是使用基于机器学习的方法预测主机的燃料消耗。</a:t>
            </a:r>
            <a:endParaRPr lang="zh-CN" altLang="en-US" dirty="0"/>
          </a:p>
        </p:txBody>
      </p:sp>
      <p:pic>
        <p:nvPicPr>
          <p:cNvPr id="8" name="图片 7">
            <a:extLst>
              <a:ext uri="{FF2B5EF4-FFF2-40B4-BE49-F238E27FC236}">
                <a16:creationId xmlns:a16="http://schemas.microsoft.com/office/drawing/2014/main" id="{26E906F7-D2AA-DC80-85C2-F5DADF0685A7}"/>
              </a:ext>
            </a:extLst>
          </p:cNvPr>
          <p:cNvPicPr>
            <a:picLocks noChangeAspect="1"/>
          </p:cNvPicPr>
          <p:nvPr/>
        </p:nvPicPr>
        <p:blipFill>
          <a:blip r:embed="rId3"/>
          <a:stretch>
            <a:fillRect/>
          </a:stretch>
        </p:blipFill>
        <p:spPr>
          <a:xfrm>
            <a:off x="2837749" y="2223586"/>
            <a:ext cx="6516502" cy="1615808"/>
          </a:xfrm>
          <a:prstGeom prst="rect">
            <a:avLst/>
          </a:prstGeom>
        </p:spPr>
      </p:pic>
    </p:spTree>
    <p:extLst>
      <p:ext uri="{BB962C8B-B14F-4D97-AF65-F5344CB8AC3E}">
        <p14:creationId xmlns:p14="http://schemas.microsoft.com/office/powerpoint/2010/main" val="421736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21</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044149" cy="369332"/>
          </a:xfrm>
          <a:prstGeom prst="rect">
            <a:avLst/>
          </a:prstGeom>
          <a:noFill/>
        </p:spPr>
        <p:txBody>
          <a:bodyPr wrap="none" rtlCol="0">
            <a:spAutoFit/>
          </a:bodyPr>
          <a:lstStyle/>
          <a:p>
            <a:r>
              <a:rPr lang="zh-CN" altLang="en-US" b="1" dirty="0">
                <a:solidFill>
                  <a:schemeClr val="bg1"/>
                </a:solidFill>
              </a:rPr>
              <a:t>三、模型性能指标</a:t>
            </a:r>
          </a:p>
        </p:txBody>
      </p:sp>
      <p:grpSp>
        <p:nvGrpSpPr>
          <p:cNvPr id="2" name="组合 1">
            <a:extLst>
              <a:ext uri="{FF2B5EF4-FFF2-40B4-BE49-F238E27FC236}">
                <a16:creationId xmlns:a16="http://schemas.microsoft.com/office/drawing/2014/main" id="{94EC89F6-F0E7-F580-18ED-ED8CD45EDD90}"/>
              </a:ext>
            </a:extLst>
          </p:cNvPr>
          <p:cNvGrpSpPr/>
          <p:nvPr/>
        </p:nvGrpSpPr>
        <p:grpSpPr>
          <a:xfrm>
            <a:off x="419049" y="1845994"/>
            <a:ext cx="11558111" cy="3524996"/>
            <a:chOff x="480009" y="3105834"/>
            <a:chExt cx="11558111" cy="3524996"/>
          </a:xfrm>
        </p:grpSpPr>
        <p:grpSp>
          <p:nvGrpSpPr>
            <p:cNvPr id="3" name="组合 2">
              <a:extLst>
                <a:ext uri="{FF2B5EF4-FFF2-40B4-BE49-F238E27FC236}">
                  <a16:creationId xmlns:a16="http://schemas.microsoft.com/office/drawing/2014/main" id="{1417C4B2-A949-7F3A-681F-FA48BF473138}"/>
                </a:ext>
              </a:extLst>
            </p:cNvPr>
            <p:cNvGrpSpPr/>
            <p:nvPr/>
          </p:nvGrpSpPr>
          <p:grpSpPr>
            <a:xfrm>
              <a:off x="480010" y="3105834"/>
              <a:ext cx="11558110" cy="1806336"/>
              <a:chOff x="480010" y="3105834"/>
              <a:chExt cx="11558110" cy="1806336"/>
            </a:xfrm>
          </p:grpSpPr>
          <p:sp>
            <p:nvSpPr>
              <p:cNvPr id="8" name="文本框 7">
                <a:extLst>
                  <a:ext uri="{FF2B5EF4-FFF2-40B4-BE49-F238E27FC236}">
                    <a16:creationId xmlns:a16="http://schemas.microsoft.com/office/drawing/2014/main" id="{BC26D16E-7BE1-1A69-AD24-539DE7B453DD}"/>
                  </a:ext>
                </a:extLst>
              </p:cNvPr>
              <p:cNvSpPr txBox="1"/>
              <p:nvPr/>
            </p:nvSpPr>
            <p:spPr>
              <a:xfrm>
                <a:off x="480010" y="3105834"/>
                <a:ext cx="11558110" cy="369332"/>
              </a:xfrm>
              <a:prstGeom prst="rect">
                <a:avLst/>
              </a:prstGeom>
              <a:noFill/>
            </p:spPr>
            <p:txBody>
              <a:bodyPr wrap="square">
                <a:spAutoFit/>
              </a:bodyPr>
              <a:lstStyle/>
              <a:p>
                <a:r>
                  <a:rPr lang="zh-CN" altLang="en-US" b="0" i="0" dirty="0">
                    <a:solidFill>
                      <a:srgbClr val="1D2129"/>
                    </a:solidFill>
                    <a:effectLst/>
                    <a:latin typeface="PingFangSC-Regular"/>
                  </a:rPr>
                  <a:t>使用平均绝对误差</a:t>
                </a:r>
                <a:r>
                  <a:rPr lang="en-US" altLang="zh-CN" b="0" i="0" dirty="0">
                    <a:solidFill>
                      <a:srgbClr val="1D2129"/>
                    </a:solidFill>
                    <a:effectLst/>
                    <a:latin typeface="PingFangSC-Regular"/>
                  </a:rPr>
                  <a:t>(MAE)</a:t>
                </a:r>
                <a:r>
                  <a:rPr lang="zh-CN" altLang="en-US" b="0" i="0" dirty="0">
                    <a:solidFill>
                      <a:srgbClr val="1D2129"/>
                    </a:solidFill>
                    <a:effectLst/>
                    <a:latin typeface="PingFangSC-Regular"/>
                  </a:rPr>
                  <a:t>和平均绝对百分比误差</a:t>
                </a:r>
                <a:r>
                  <a:rPr lang="en-US" altLang="zh-CN" b="0" i="0" dirty="0">
                    <a:solidFill>
                      <a:srgbClr val="1D2129"/>
                    </a:solidFill>
                    <a:effectLst/>
                    <a:latin typeface="PingFangSC-Regular"/>
                  </a:rPr>
                  <a:t>(</a:t>
                </a:r>
                <a:r>
                  <a:rPr lang="en-US" altLang="zh-CN" b="0" i="0" dirty="0" err="1">
                    <a:solidFill>
                      <a:srgbClr val="1D2129"/>
                    </a:solidFill>
                    <a:effectLst/>
                    <a:latin typeface="PingFangSC-Regular"/>
                  </a:rPr>
                  <a:t>MAPE</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来衡量实际值与预测值之间的差异，并评估模型的性能。</a:t>
                </a:r>
                <a:endParaRPr lang="zh-CN" altLang="en-US" dirty="0"/>
              </a:p>
            </p:txBody>
          </p:sp>
          <p:pic>
            <p:nvPicPr>
              <p:cNvPr id="10" name="图片 9">
                <a:extLst>
                  <a:ext uri="{FF2B5EF4-FFF2-40B4-BE49-F238E27FC236}">
                    <a16:creationId xmlns:a16="http://schemas.microsoft.com/office/drawing/2014/main" id="{3AB4B1CD-8B71-F39A-C645-CF56B6277B27}"/>
                  </a:ext>
                </a:extLst>
              </p:cNvPr>
              <p:cNvPicPr>
                <a:picLocks noChangeAspect="1"/>
              </p:cNvPicPr>
              <p:nvPr/>
            </p:nvPicPr>
            <p:blipFill>
              <a:blip r:embed="rId3"/>
              <a:stretch>
                <a:fillRect/>
              </a:stretch>
            </p:blipFill>
            <p:spPr>
              <a:xfrm>
                <a:off x="4669911" y="3642799"/>
                <a:ext cx="2512479" cy="1269371"/>
              </a:xfrm>
              <a:prstGeom prst="rect">
                <a:avLst/>
              </a:prstGeom>
            </p:spPr>
          </p:pic>
        </p:grpSp>
        <p:sp>
          <p:nvSpPr>
            <p:cNvPr id="5" name="文本框 4">
              <a:extLst>
                <a:ext uri="{FF2B5EF4-FFF2-40B4-BE49-F238E27FC236}">
                  <a16:creationId xmlns:a16="http://schemas.microsoft.com/office/drawing/2014/main" id="{987AA154-AA5C-80B4-3D0B-2759416F9AB5}"/>
                </a:ext>
              </a:extLst>
            </p:cNvPr>
            <p:cNvSpPr txBox="1"/>
            <p:nvPr/>
          </p:nvSpPr>
          <p:spPr>
            <a:xfrm>
              <a:off x="480009" y="5100195"/>
              <a:ext cx="11406007" cy="646331"/>
            </a:xfrm>
            <a:prstGeom prst="rect">
              <a:avLst/>
            </a:prstGeom>
            <a:noFill/>
          </p:spPr>
          <p:txBody>
            <a:bodyPr wrap="square">
              <a:spAutoFit/>
            </a:bodyPr>
            <a:lstStyle/>
            <a:p>
              <a:r>
                <a:rPr lang="en-US" altLang="zh-CN" b="0" i="0" dirty="0">
                  <a:solidFill>
                    <a:srgbClr val="1D2129"/>
                  </a:solidFill>
                  <a:effectLst/>
                  <a:latin typeface="PingFangSC-Regular"/>
                </a:rPr>
                <a:t>r</a:t>
              </a:r>
              <a:r>
                <a:rPr lang="zh-CN" altLang="en-US" b="0" i="0" dirty="0">
                  <a:solidFill>
                    <a:srgbClr val="1D2129"/>
                  </a:solidFill>
                  <a:effectLst/>
                  <a:latin typeface="PingFangSC-Regular"/>
                </a:rPr>
                <a:t>平方</a:t>
              </a:r>
              <a:r>
                <a:rPr lang="en-US" altLang="zh-CN" b="0" i="0" dirty="0">
                  <a:solidFill>
                    <a:srgbClr val="1D2129"/>
                  </a:solidFill>
                  <a:effectLst/>
                  <a:latin typeface="PingFangSC-Regular"/>
                </a:rPr>
                <a:t>(</a:t>
              </a:r>
              <a:r>
                <a:rPr lang="en-US" altLang="zh-CN" b="0" i="0" dirty="0" err="1">
                  <a:solidFill>
                    <a:srgbClr val="1D2129"/>
                  </a:solidFill>
                  <a:effectLst/>
                  <a:latin typeface="PingFangSC-Regular"/>
                </a:rPr>
                <a:t>R2</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是另一个度量，用于评估因变量的变化有多少可以由回归模型中的自变量解释</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取值范围为</a:t>
              </a:r>
              <a:r>
                <a:rPr lang="en-US" altLang="zh-CN" b="0" i="0" dirty="0">
                  <a:solidFill>
                    <a:srgbClr val="1D2129"/>
                  </a:solidFill>
                  <a:effectLst/>
                  <a:latin typeface="PingFangSC-Regular"/>
                </a:rPr>
                <a:t>0 ~ 1</a:t>
              </a:r>
              <a:r>
                <a:rPr lang="zh-CN" altLang="en-US" b="0" i="0" dirty="0">
                  <a:solidFill>
                    <a:srgbClr val="1D2129"/>
                  </a:solidFill>
                  <a:effectLst/>
                  <a:latin typeface="PingFangSC-Regular"/>
                </a:rPr>
                <a:t>。</a:t>
              </a:r>
              <a:r>
                <a:rPr lang="en-US" altLang="zh-CN" b="0" i="0" dirty="0" err="1">
                  <a:solidFill>
                    <a:srgbClr val="1D2129"/>
                  </a:solidFill>
                  <a:effectLst/>
                  <a:latin typeface="PingFangSC-Regular"/>
                </a:rPr>
                <a:t>R2</a:t>
              </a:r>
              <a:r>
                <a:rPr lang="zh-CN" altLang="en-US" b="0" i="0" dirty="0">
                  <a:solidFill>
                    <a:srgbClr val="1D2129"/>
                  </a:solidFill>
                  <a:effectLst/>
                  <a:latin typeface="PingFangSC-Regular"/>
                </a:rPr>
                <a:t>的值越接近</a:t>
              </a:r>
              <a:r>
                <a:rPr lang="en-US" altLang="zh-CN" b="0" i="0" dirty="0">
                  <a:solidFill>
                    <a:srgbClr val="1D2129"/>
                  </a:solidFill>
                  <a:effectLst/>
                  <a:latin typeface="PingFangSC-Regular"/>
                </a:rPr>
                <a:t>1</a:t>
              </a:r>
              <a:r>
                <a:rPr lang="zh-CN" altLang="en-US" b="0" i="0" dirty="0">
                  <a:solidFill>
                    <a:srgbClr val="1D2129"/>
                  </a:solidFill>
                  <a:effectLst/>
                  <a:latin typeface="PingFangSC-Regular"/>
                </a:rPr>
                <a:t>，模型越好。调整后的</a:t>
              </a:r>
              <a:r>
                <a:rPr lang="en-US" altLang="zh-CN" b="0" i="0" dirty="0" err="1">
                  <a:solidFill>
                    <a:srgbClr val="1D2129"/>
                  </a:solidFill>
                  <a:effectLst/>
                  <a:latin typeface="PingFangSC-Regular"/>
                </a:rPr>
                <a:t>R2</a:t>
              </a:r>
              <a:r>
                <a:rPr lang="zh-CN" altLang="en-US" b="0" i="0" dirty="0">
                  <a:solidFill>
                    <a:srgbClr val="1D2129"/>
                  </a:solidFill>
                  <a:effectLst/>
                  <a:latin typeface="PingFangSC-Regular"/>
                </a:rPr>
                <a:t>可计算为：</a:t>
              </a:r>
              <a:endParaRPr lang="zh-CN" altLang="en-US" dirty="0"/>
            </a:p>
          </p:txBody>
        </p:sp>
        <p:pic>
          <p:nvPicPr>
            <p:cNvPr id="7" name="图片 6">
              <a:extLst>
                <a:ext uri="{FF2B5EF4-FFF2-40B4-BE49-F238E27FC236}">
                  <a16:creationId xmlns:a16="http://schemas.microsoft.com/office/drawing/2014/main" id="{515EB3F5-5007-7A6D-905A-D286EAF82896}"/>
                </a:ext>
              </a:extLst>
            </p:cNvPr>
            <p:cNvPicPr>
              <a:picLocks noChangeAspect="1"/>
            </p:cNvPicPr>
            <p:nvPr/>
          </p:nvPicPr>
          <p:blipFill>
            <a:blip r:embed="rId4"/>
            <a:stretch>
              <a:fillRect/>
            </a:stretch>
          </p:blipFill>
          <p:spPr>
            <a:xfrm>
              <a:off x="4386776" y="5790374"/>
              <a:ext cx="3464736" cy="840456"/>
            </a:xfrm>
            <a:prstGeom prst="rect">
              <a:avLst/>
            </a:prstGeom>
          </p:spPr>
        </p:pic>
      </p:grpSp>
    </p:spTree>
    <p:extLst>
      <p:ext uri="{BB962C8B-B14F-4D97-AF65-F5344CB8AC3E}">
        <p14:creationId xmlns:p14="http://schemas.microsoft.com/office/powerpoint/2010/main" val="304241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22</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044149" cy="369332"/>
          </a:xfrm>
          <a:prstGeom prst="rect">
            <a:avLst/>
          </a:prstGeom>
          <a:noFill/>
        </p:spPr>
        <p:txBody>
          <a:bodyPr wrap="none" rtlCol="0">
            <a:spAutoFit/>
          </a:bodyPr>
          <a:lstStyle/>
          <a:p>
            <a:r>
              <a:rPr lang="zh-CN" altLang="en-US" b="1" dirty="0">
                <a:solidFill>
                  <a:schemeClr val="bg1"/>
                </a:solidFill>
              </a:rPr>
              <a:t>四、超参数的选择</a:t>
            </a:r>
          </a:p>
        </p:txBody>
      </p:sp>
      <p:sp>
        <p:nvSpPr>
          <p:cNvPr id="2" name="文本框 1">
            <a:extLst>
              <a:ext uri="{FF2B5EF4-FFF2-40B4-BE49-F238E27FC236}">
                <a16:creationId xmlns:a16="http://schemas.microsoft.com/office/drawing/2014/main" id="{E9C45085-B31B-1B00-917D-49F6A75F4A96}"/>
              </a:ext>
            </a:extLst>
          </p:cNvPr>
          <p:cNvSpPr txBox="1"/>
          <p:nvPr/>
        </p:nvSpPr>
        <p:spPr>
          <a:xfrm>
            <a:off x="387060" y="1586391"/>
            <a:ext cx="11417877" cy="646331"/>
          </a:xfrm>
          <a:prstGeom prst="rect">
            <a:avLst/>
          </a:prstGeom>
          <a:noFill/>
        </p:spPr>
        <p:txBody>
          <a:bodyPr wrap="square">
            <a:spAutoFit/>
          </a:bodyPr>
          <a:lstStyle/>
          <a:p>
            <a:r>
              <a:rPr lang="zh-CN" altLang="en-US" b="0" i="0" dirty="0">
                <a:solidFill>
                  <a:srgbClr val="1D2129"/>
                </a:solidFill>
                <a:effectLst/>
                <a:latin typeface="PingFangSC-Regular"/>
              </a:rPr>
              <a:t>选择原始数据集的</a:t>
            </a:r>
            <a:r>
              <a:rPr lang="en-US" altLang="zh-CN" b="0" i="0" dirty="0">
                <a:solidFill>
                  <a:srgbClr val="1D2129"/>
                </a:solidFill>
                <a:effectLst/>
                <a:latin typeface="PingFangSC-Regular"/>
              </a:rPr>
              <a:t>70%</a:t>
            </a:r>
            <a:r>
              <a:rPr lang="zh-CN" altLang="en-US" b="0" i="0" dirty="0">
                <a:solidFill>
                  <a:srgbClr val="1D2129"/>
                </a:solidFill>
                <a:effectLst/>
                <a:latin typeface="PingFangSC-Regular"/>
              </a:rPr>
              <a:t>作为训练集，</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作为验证集，</a:t>
            </a:r>
            <a:r>
              <a:rPr lang="en-US" altLang="zh-CN" b="0" i="0" dirty="0">
                <a:solidFill>
                  <a:srgbClr val="1D2129"/>
                </a:solidFill>
                <a:effectLst/>
                <a:latin typeface="PingFangSC-Regular"/>
              </a:rPr>
              <a:t>20%</a:t>
            </a:r>
            <a:r>
              <a:rPr lang="zh-CN" altLang="en-US" b="0" i="0" dirty="0">
                <a:solidFill>
                  <a:srgbClr val="1D2129"/>
                </a:solidFill>
                <a:effectLst/>
                <a:latin typeface="PingFangSC-Regular"/>
              </a:rPr>
              <a:t>作为测试集。采用交叉验证来</a:t>
            </a:r>
            <a:r>
              <a:rPr lang="zh-CN" altLang="en-US" b="0" i="0" dirty="0">
                <a:solidFill>
                  <a:srgbClr val="FF0000"/>
                </a:solidFill>
                <a:effectLst/>
                <a:latin typeface="PingFangSC-Regular"/>
              </a:rPr>
              <a:t>评估所有模型中的预测因子</a:t>
            </a:r>
            <a:r>
              <a:rPr lang="zh-CN" altLang="en-US" b="0" i="0" dirty="0">
                <a:solidFill>
                  <a:srgbClr val="1D2129"/>
                </a:solidFill>
                <a:effectLst/>
                <a:latin typeface="PingFangSC-Regular"/>
              </a:rPr>
              <a:t>，并为每个模型选择最佳超参数。表</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总结了超参数的选择范围。</a:t>
            </a:r>
            <a:endParaRPr lang="zh-CN" altLang="en-US" dirty="0"/>
          </a:p>
        </p:txBody>
      </p:sp>
      <p:pic>
        <p:nvPicPr>
          <p:cNvPr id="5" name="图片 4">
            <a:extLst>
              <a:ext uri="{FF2B5EF4-FFF2-40B4-BE49-F238E27FC236}">
                <a16:creationId xmlns:a16="http://schemas.microsoft.com/office/drawing/2014/main" id="{7896EFCE-409B-CCD5-C4C2-798A19EE4403}"/>
              </a:ext>
            </a:extLst>
          </p:cNvPr>
          <p:cNvPicPr>
            <a:picLocks noChangeAspect="1"/>
          </p:cNvPicPr>
          <p:nvPr/>
        </p:nvPicPr>
        <p:blipFill>
          <a:blip r:embed="rId3"/>
          <a:stretch>
            <a:fillRect/>
          </a:stretch>
        </p:blipFill>
        <p:spPr>
          <a:xfrm>
            <a:off x="2721072" y="2442647"/>
            <a:ext cx="6749851" cy="3263969"/>
          </a:xfrm>
          <a:prstGeom prst="rect">
            <a:avLst/>
          </a:prstGeom>
        </p:spPr>
      </p:pic>
    </p:spTree>
    <p:extLst>
      <p:ext uri="{BB962C8B-B14F-4D97-AF65-F5344CB8AC3E}">
        <p14:creationId xmlns:p14="http://schemas.microsoft.com/office/powerpoint/2010/main" val="2588187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23</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1811714" cy="369332"/>
          </a:xfrm>
          <a:prstGeom prst="rect">
            <a:avLst/>
          </a:prstGeom>
          <a:noFill/>
        </p:spPr>
        <p:txBody>
          <a:bodyPr wrap="none" rtlCol="0">
            <a:spAutoFit/>
          </a:bodyPr>
          <a:lstStyle/>
          <a:p>
            <a:r>
              <a:rPr lang="zh-CN" altLang="en-US" b="1" dirty="0">
                <a:solidFill>
                  <a:schemeClr val="bg1"/>
                </a:solidFill>
              </a:rPr>
              <a:t>五、相关性检验</a:t>
            </a:r>
          </a:p>
        </p:txBody>
      </p:sp>
      <p:sp>
        <p:nvSpPr>
          <p:cNvPr id="2" name="文本框 1">
            <a:extLst>
              <a:ext uri="{FF2B5EF4-FFF2-40B4-BE49-F238E27FC236}">
                <a16:creationId xmlns:a16="http://schemas.microsoft.com/office/drawing/2014/main" id="{E575F34F-0CF7-4ED1-F2DE-4E63780DA4AA}"/>
              </a:ext>
            </a:extLst>
          </p:cNvPr>
          <p:cNvSpPr txBox="1"/>
          <p:nvPr/>
        </p:nvSpPr>
        <p:spPr>
          <a:xfrm>
            <a:off x="6474583" y="2136338"/>
            <a:ext cx="5128529" cy="2585323"/>
          </a:xfrm>
          <a:prstGeom prst="rect">
            <a:avLst/>
          </a:prstGeom>
          <a:noFill/>
        </p:spPr>
        <p:txBody>
          <a:bodyPr wrap="square">
            <a:spAutoFit/>
          </a:bodyPr>
          <a:lstStyle/>
          <a:p>
            <a:r>
              <a:rPr lang="zh-CN" altLang="en-US" b="0" i="0" dirty="0">
                <a:solidFill>
                  <a:srgbClr val="1D2129"/>
                </a:solidFill>
                <a:effectLst/>
                <a:latin typeface="PingFangSC-Regular"/>
              </a:rPr>
              <a:t>预测目标为拖船的主机燃油消耗，有两个与船舶相关的因素</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航速和主机功率</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和七个气象因素可以作为四个模型的输入变量。计算任意两个因素之间的相关性，以提前检验共线性，每对之间的相关性如图</a:t>
            </a:r>
            <a:r>
              <a:rPr lang="en-US" altLang="zh-CN" b="0" i="0" dirty="0">
                <a:solidFill>
                  <a:srgbClr val="1D2129"/>
                </a:solidFill>
                <a:effectLst/>
                <a:latin typeface="PingFangSC-Regular"/>
              </a:rPr>
              <a:t>4</a:t>
            </a:r>
            <a:r>
              <a:rPr lang="zh-CN" altLang="en-US" b="0" i="0" dirty="0">
                <a:solidFill>
                  <a:srgbClr val="1D2129"/>
                </a:solidFill>
                <a:effectLst/>
                <a:latin typeface="PingFangSC-Regular"/>
              </a:rPr>
              <a:t>所示。</a:t>
            </a:r>
            <a:endParaRPr lang="en-US" altLang="zh-CN" b="0" i="0" dirty="0">
              <a:solidFill>
                <a:srgbClr val="1D2129"/>
              </a:solidFill>
              <a:effectLst/>
              <a:latin typeface="PingFangSC-Regular"/>
            </a:endParaRPr>
          </a:p>
          <a:p>
            <a:endParaRPr lang="en-US" altLang="zh-CN" dirty="0">
              <a:solidFill>
                <a:srgbClr val="1D2129"/>
              </a:solidFill>
              <a:latin typeface="PingFangSC-Regular"/>
            </a:endParaRPr>
          </a:p>
          <a:p>
            <a:r>
              <a:rPr lang="zh-CN" altLang="en-US" b="0" i="0" dirty="0">
                <a:solidFill>
                  <a:srgbClr val="1D2129"/>
                </a:solidFill>
                <a:effectLst/>
                <a:latin typeface="PingFangSC-Regular"/>
              </a:rPr>
              <a:t>结果表明，环境温度与相对湿度之间存在很强的相关性。这可以用新加坡的温度和湿度成反比的关系来解释。其他因素之间不存在相关性。</a:t>
            </a:r>
            <a:endParaRPr lang="zh-CN" altLang="en-US" dirty="0"/>
          </a:p>
        </p:txBody>
      </p:sp>
      <p:pic>
        <p:nvPicPr>
          <p:cNvPr id="5" name="图片 4">
            <a:extLst>
              <a:ext uri="{FF2B5EF4-FFF2-40B4-BE49-F238E27FC236}">
                <a16:creationId xmlns:a16="http://schemas.microsoft.com/office/drawing/2014/main" id="{E3611927-2D89-1E1A-CA7A-DA940F23EB3A}"/>
              </a:ext>
            </a:extLst>
          </p:cNvPr>
          <p:cNvPicPr>
            <a:picLocks noChangeAspect="1"/>
          </p:cNvPicPr>
          <p:nvPr/>
        </p:nvPicPr>
        <p:blipFill>
          <a:blip r:embed="rId3"/>
          <a:stretch>
            <a:fillRect/>
          </a:stretch>
        </p:blipFill>
        <p:spPr>
          <a:xfrm>
            <a:off x="713813" y="921724"/>
            <a:ext cx="5151368" cy="5417401"/>
          </a:xfrm>
          <a:prstGeom prst="rect">
            <a:avLst/>
          </a:prstGeom>
        </p:spPr>
      </p:pic>
    </p:spTree>
    <p:extLst>
      <p:ext uri="{BB962C8B-B14F-4D97-AF65-F5344CB8AC3E}">
        <p14:creationId xmlns:p14="http://schemas.microsoft.com/office/powerpoint/2010/main" val="3312707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24</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693366"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单因素</a:t>
            </a:r>
          </a:p>
        </p:txBody>
      </p:sp>
      <p:sp>
        <p:nvSpPr>
          <p:cNvPr id="2" name="文本框 1">
            <a:extLst>
              <a:ext uri="{FF2B5EF4-FFF2-40B4-BE49-F238E27FC236}">
                <a16:creationId xmlns:a16="http://schemas.microsoft.com/office/drawing/2014/main" id="{89BDA651-0955-5FE8-875B-5511D780DD4A}"/>
              </a:ext>
            </a:extLst>
          </p:cNvPr>
          <p:cNvSpPr txBox="1"/>
          <p:nvPr/>
        </p:nvSpPr>
        <p:spPr>
          <a:xfrm>
            <a:off x="322927" y="1415718"/>
            <a:ext cx="11546145" cy="1200329"/>
          </a:xfrm>
          <a:prstGeom prst="rect">
            <a:avLst/>
          </a:prstGeom>
          <a:noFill/>
        </p:spPr>
        <p:txBody>
          <a:bodyPr wrap="square">
            <a:spAutoFit/>
          </a:bodyPr>
          <a:lstStyle/>
          <a:p>
            <a:r>
              <a:rPr lang="zh-CN" altLang="en-US" b="0" i="0" dirty="0">
                <a:solidFill>
                  <a:srgbClr val="1D2129"/>
                </a:solidFill>
                <a:effectLst/>
                <a:latin typeface="PingFangSC-Regular"/>
              </a:rPr>
              <a:t>实验结果与拖船的实际情况相一致。当仅使用速度来预测油耗时，精度并不好，这意味着模型不能从单个输入变量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速度</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中学习到足够的信息。调整后的</a:t>
            </a:r>
            <a:r>
              <a:rPr lang="en-US" altLang="zh-CN" b="0" i="0" dirty="0" err="1">
                <a:solidFill>
                  <a:srgbClr val="1D2129"/>
                </a:solidFill>
                <a:effectLst/>
                <a:latin typeface="PingFangSC-Regular"/>
              </a:rPr>
              <a:t>R2</a:t>
            </a:r>
            <a:r>
              <a:rPr lang="zh-CN" altLang="en-US" b="0" i="0" dirty="0">
                <a:solidFill>
                  <a:srgbClr val="1D2129"/>
                </a:solidFill>
                <a:effectLst/>
                <a:latin typeface="PingFangSC-Regular"/>
              </a:rPr>
              <a:t>值从</a:t>
            </a:r>
            <a:r>
              <a:rPr lang="en-US" altLang="zh-CN" b="0" i="0" dirty="0">
                <a:solidFill>
                  <a:srgbClr val="1D2129"/>
                </a:solidFill>
                <a:effectLst/>
                <a:latin typeface="PingFangSC-Regular"/>
              </a:rPr>
              <a:t>0.442</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0.527</a:t>
            </a:r>
            <a:r>
              <a:rPr lang="zh-CN" altLang="en-US" b="0" i="0" dirty="0">
                <a:solidFill>
                  <a:srgbClr val="1D2129"/>
                </a:solidFill>
                <a:effectLst/>
                <a:latin typeface="PingFangSC-Regular"/>
              </a:rPr>
              <a:t>不等，这表明速度只能代表目标相关变量</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油耗</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变化的大约一半。当使用</a:t>
            </a:r>
            <a:r>
              <a:rPr lang="en-US" altLang="zh-CN" b="0" i="0" dirty="0">
                <a:solidFill>
                  <a:srgbClr val="1D2129"/>
                </a:solidFill>
                <a:effectLst/>
                <a:latin typeface="PingFangSC-Regular"/>
              </a:rPr>
              <a:t>EP</a:t>
            </a:r>
            <a:r>
              <a:rPr lang="zh-CN" altLang="en-US" b="0" i="0" dirty="0">
                <a:solidFill>
                  <a:srgbClr val="1D2129"/>
                </a:solidFill>
                <a:effectLst/>
                <a:latin typeface="PingFangSC-Regular"/>
              </a:rPr>
              <a:t>进行预测时，与仅使用速度相比，这两个误差指标显着降低。调整后的</a:t>
            </a:r>
            <a:r>
              <a:rPr lang="en-US" altLang="zh-CN" b="0" i="0" dirty="0" err="1">
                <a:solidFill>
                  <a:srgbClr val="1D2129"/>
                </a:solidFill>
                <a:effectLst/>
                <a:latin typeface="PingFangSC-Regular"/>
              </a:rPr>
              <a:t>R2</a:t>
            </a:r>
            <a:r>
              <a:rPr lang="zh-CN" altLang="en-US" b="0" i="0" dirty="0">
                <a:solidFill>
                  <a:srgbClr val="1D2129"/>
                </a:solidFill>
                <a:effectLst/>
                <a:latin typeface="PingFangSC-Regular"/>
              </a:rPr>
              <a:t>值表明，</a:t>
            </a:r>
            <a:r>
              <a:rPr lang="en-US" altLang="zh-CN" b="0" i="0" dirty="0">
                <a:solidFill>
                  <a:srgbClr val="1D2129"/>
                </a:solidFill>
                <a:effectLst/>
                <a:latin typeface="PingFangSC-Regular"/>
              </a:rPr>
              <a:t>EP</a:t>
            </a:r>
            <a:r>
              <a:rPr lang="zh-CN" altLang="en-US" b="0" i="0" dirty="0">
                <a:solidFill>
                  <a:srgbClr val="1D2129"/>
                </a:solidFill>
                <a:effectLst/>
                <a:latin typeface="PingFangSC-Regular"/>
              </a:rPr>
              <a:t>更适合表示因变量。</a:t>
            </a:r>
            <a:endParaRPr lang="zh-CN" altLang="en-US" dirty="0"/>
          </a:p>
        </p:txBody>
      </p:sp>
      <p:pic>
        <p:nvPicPr>
          <p:cNvPr id="5" name="图片 4">
            <a:extLst>
              <a:ext uri="{FF2B5EF4-FFF2-40B4-BE49-F238E27FC236}">
                <a16:creationId xmlns:a16="http://schemas.microsoft.com/office/drawing/2014/main" id="{A5E37A55-36B0-9DFA-E67E-61D62BD8E859}"/>
              </a:ext>
            </a:extLst>
          </p:cNvPr>
          <p:cNvPicPr>
            <a:picLocks noChangeAspect="1"/>
          </p:cNvPicPr>
          <p:nvPr/>
        </p:nvPicPr>
        <p:blipFill>
          <a:blip r:embed="rId3"/>
          <a:stretch>
            <a:fillRect/>
          </a:stretch>
        </p:blipFill>
        <p:spPr>
          <a:xfrm>
            <a:off x="2907852" y="2666424"/>
            <a:ext cx="6622365" cy="3006409"/>
          </a:xfrm>
          <a:prstGeom prst="rect">
            <a:avLst/>
          </a:prstGeom>
        </p:spPr>
      </p:pic>
    </p:spTree>
    <p:extLst>
      <p:ext uri="{BB962C8B-B14F-4D97-AF65-F5344CB8AC3E}">
        <p14:creationId xmlns:p14="http://schemas.microsoft.com/office/powerpoint/2010/main" val="266101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25</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3823483"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双因素</a:t>
            </a:r>
            <a:r>
              <a:rPr lang="en-US" altLang="zh-CN" b="1" dirty="0">
                <a:solidFill>
                  <a:schemeClr val="bg1"/>
                </a:solidFill>
              </a:rPr>
              <a:t>vs</a:t>
            </a:r>
            <a:r>
              <a:rPr lang="zh-CN" altLang="en-US" b="1" dirty="0">
                <a:solidFill>
                  <a:schemeClr val="bg1"/>
                </a:solidFill>
              </a:rPr>
              <a:t>所有因素</a:t>
            </a:r>
          </a:p>
        </p:txBody>
      </p:sp>
      <p:sp>
        <p:nvSpPr>
          <p:cNvPr id="2" name="文本框 1">
            <a:extLst>
              <a:ext uri="{FF2B5EF4-FFF2-40B4-BE49-F238E27FC236}">
                <a16:creationId xmlns:a16="http://schemas.microsoft.com/office/drawing/2014/main" id="{9065AE90-3602-96B3-C738-969BEF3947B1}"/>
              </a:ext>
            </a:extLst>
          </p:cNvPr>
          <p:cNvSpPr txBox="1"/>
          <p:nvPr/>
        </p:nvSpPr>
        <p:spPr>
          <a:xfrm>
            <a:off x="282892" y="1557751"/>
            <a:ext cx="11802576" cy="1477328"/>
          </a:xfrm>
          <a:prstGeom prst="rect">
            <a:avLst/>
          </a:prstGeom>
          <a:noFill/>
        </p:spPr>
        <p:txBody>
          <a:bodyPr wrap="square">
            <a:spAutoFit/>
          </a:bodyPr>
          <a:lstStyle/>
          <a:p>
            <a:r>
              <a:rPr lang="zh-CN" altLang="en-US" b="0" i="0" dirty="0">
                <a:solidFill>
                  <a:srgbClr val="1D2129"/>
                </a:solidFill>
                <a:effectLst/>
                <a:latin typeface="PingFangSC-Regular"/>
              </a:rPr>
              <a:t>通过两组实验考察两组因素对预测的影响。第一组使用两个与船舶相关的因素进行</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第二组同时使用所有船舶相关因子和气象因子作为输入变量，如表</a:t>
            </a:r>
            <a:r>
              <a:rPr lang="en-US" altLang="zh-CN" b="0" i="0" dirty="0">
                <a:solidFill>
                  <a:srgbClr val="1D2129"/>
                </a:solidFill>
                <a:effectLst/>
                <a:latin typeface="PingFangSC-Regular"/>
              </a:rPr>
              <a:t>7</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8</a:t>
            </a:r>
            <a:r>
              <a:rPr lang="zh-CN" altLang="en-US" b="0" i="0" dirty="0">
                <a:solidFill>
                  <a:srgbClr val="1D2129"/>
                </a:solidFill>
                <a:effectLst/>
                <a:latin typeface="PingFangSC-Regular"/>
              </a:rPr>
              <a:t>所示，图</a:t>
            </a:r>
            <a:r>
              <a:rPr lang="en-US" altLang="zh-CN" b="0" i="0" dirty="0">
                <a:solidFill>
                  <a:srgbClr val="1D2129"/>
                </a:solidFill>
                <a:effectLst/>
                <a:latin typeface="PingFangSC-Regular"/>
              </a:rPr>
              <a:t>5</a:t>
            </a:r>
            <a:r>
              <a:rPr lang="zh-CN" altLang="en-US" b="0" i="0" dirty="0">
                <a:solidFill>
                  <a:srgbClr val="1D2129"/>
                </a:solidFill>
                <a:effectLst/>
                <a:latin typeface="PingFangSC-Regular"/>
              </a:rPr>
              <a:t>和图</a:t>
            </a:r>
            <a:r>
              <a:rPr lang="en-US" altLang="zh-CN" b="0" i="0" dirty="0">
                <a:solidFill>
                  <a:srgbClr val="1D2129"/>
                </a:solidFill>
                <a:effectLst/>
                <a:latin typeface="PingFangSC-Regular"/>
              </a:rPr>
              <a:t>6</a:t>
            </a:r>
            <a:r>
              <a:rPr lang="zh-CN" altLang="en-US" b="0" i="0" dirty="0">
                <a:solidFill>
                  <a:srgbClr val="1D2129"/>
                </a:solidFill>
                <a:effectLst/>
                <a:latin typeface="PingFangSC-Regular"/>
              </a:rPr>
              <a:t>用图形表示。</a:t>
            </a:r>
            <a:endParaRPr lang="en-US" altLang="zh-CN" b="0" i="0" dirty="0">
              <a:solidFill>
                <a:srgbClr val="1D2129"/>
              </a:solidFill>
              <a:effectLst/>
              <a:latin typeface="PingFangSC-Regular"/>
            </a:endParaRPr>
          </a:p>
          <a:p>
            <a:endParaRPr lang="en-US" altLang="zh-CN" dirty="0">
              <a:solidFill>
                <a:srgbClr val="1D2129"/>
              </a:solidFill>
              <a:latin typeface="PingFangSC-Regular"/>
            </a:endParaRPr>
          </a:p>
          <a:p>
            <a:r>
              <a:rPr lang="zh-CN" altLang="en-US" b="0" i="0" dirty="0">
                <a:solidFill>
                  <a:srgbClr val="1D2129"/>
                </a:solidFill>
                <a:effectLst/>
                <a:latin typeface="PingFangSC-Regular"/>
              </a:rPr>
              <a:t>此外，表</a:t>
            </a:r>
            <a:r>
              <a:rPr lang="en-US" altLang="zh-CN" b="0" i="0" dirty="0">
                <a:solidFill>
                  <a:srgbClr val="1D2129"/>
                </a:solidFill>
                <a:effectLst/>
                <a:latin typeface="PingFangSC-Regular"/>
              </a:rPr>
              <a:t>6</a:t>
            </a:r>
            <a:r>
              <a:rPr lang="zh-CN" altLang="en-US" b="0" i="0" dirty="0">
                <a:solidFill>
                  <a:srgbClr val="1D2129"/>
                </a:solidFill>
                <a:effectLst/>
                <a:latin typeface="PingFangSC-Regular"/>
              </a:rPr>
              <a:t>和表</a:t>
            </a:r>
            <a:r>
              <a:rPr lang="en-US" altLang="zh-CN" b="0" i="0" dirty="0">
                <a:solidFill>
                  <a:srgbClr val="1D2129"/>
                </a:solidFill>
                <a:effectLst/>
                <a:latin typeface="PingFangSC-Regular"/>
              </a:rPr>
              <a:t>7</a:t>
            </a:r>
            <a:r>
              <a:rPr lang="zh-CN" altLang="en-US" b="0" i="0" dirty="0">
                <a:solidFill>
                  <a:srgbClr val="1D2129"/>
                </a:solidFill>
                <a:effectLst/>
                <a:latin typeface="PingFangSC-Regular"/>
              </a:rPr>
              <a:t>显示，在大多数情况下，使用两个与船舶相关的因素比只使用其中一个因素产生的误差更小，准确性更高。这是因为这两个与船舶相关的因素对于预测拖船的船舶燃料消耗至关重要。</a:t>
            </a:r>
            <a:endParaRPr lang="zh-CN" altLang="en-US" dirty="0"/>
          </a:p>
        </p:txBody>
      </p:sp>
      <p:pic>
        <p:nvPicPr>
          <p:cNvPr id="5" name="图片 4">
            <a:extLst>
              <a:ext uri="{FF2B5EF4-FFF2-40B4-BE49-F238E27FC236}">
                <a16:creationId xmlns:a16="http://schemas.microsoft.com/office/drawing/2014/main" id="{F52FCDB9-5F06-C088-E1DD-9E3ADAC0009B}"/>
              </a:ext>
            </a:extLst>
          </p:cNvPr>
          <p:cNvPicPr>
            <a:picLocks noChangeAspect="1"/>
          </p:cNvPicPr>
          <p:nvPr/>
        </p:nvPicPr>
        <p:blipFill>
          <a:blip r:embed="rId3"/>
          <a:stretch>
            <a:fillRect/>
          </a:stretch>
        </p:blipFill>
        <p:spPr>
          <a:xfrm>
            <a:off x="391642" y="3383060"/>
            <a:ext cx="5792538" cy="2375031"/>
          </a:xfrm>
          <a:prstGeom prst="rect">
            <a:avLst/>
          </a:prstGeom>
        </p:spPr>
      </p:pic>
      <p:pic>
        <p:nvPicPr>
          <p:cNvPr id="8" name="图片 7">
            <a:extLst>
              <a:ext uri="{FF2B5EF4-FFF2-40B4-BE49-F238E27FC236}">
                <a16:creationId xmlns:a16="http://schemas.microsoft.com/office/drawing/2014/main" id="{568DA774-C471-573B-2FC6-569DBB854358}"/>
              </a:ext>
            </a:extLst>
          </p:cNvPr>
          <p:cNvPicPr>
            <a:picLocks noChangeAspect="1"/>
          </p:cNvPicPr>
          <p:nvPr/>
        </p:nvPicPr>
        <p:blipFill>
          <a:blip r:embed="rId4"/>
          <a:stretch>
            <a:fillRect/>
          </a:stretch>
        </p:blipFill>
        <p:spPr>
          <a:xfrm>
            <a:off x="6309394" y="3383060"/>
            <a:ext cx="5666274" cy="2375031"/>
          </a:xfrm>
          <a:prstGeom prst="rect">
            <a:avLst/>
          </a:prstGeom>
        </p:spPr>
      </p:pic>
    </p:spTree>
    <p:extLst>
      <p:ext uri="{BB962C8B-B14F-4D97-AF65-F5344CB8AC3E}">
        <p14:creationId xmlns:p14="http://schemas.microsoft.com/office/powerpoint/2010/main" val="19357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26</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3822778"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双因素</a:t>
            </a:r>
            <a:r>
              <a:rPr lang="en-US" altLang="zh-CN" b="1" dirty="0">
                <a:solidFill>
                  <a:schemeClr val="bg1"/>
                </a:solidFill>
              </a:rPr>
              <a:t>vs</a:t>
            </a:r>
            <a:r>
              <a:rPr lang="zh-CN" altLang="en-US" b="1" dirty="0">
                <a:solidFill>
                  <a:schemeClr val="bg1"/>
                </a:solidFill>
              </a:rPr>
              <a:t>所有因素</a:t>
            </a:r>
          </a:p>
        </p:txBody>
      </p:sp>
      <p:pic>
        <p:nvPicPr>
          <p:cNvPr id="3" name="图片 2">
            <a:extLst>
              <a:ext uri="{FF2B5EF4-FFF2-40B4-BE49-F238E27FC236}">
                <a16:creationId xmlns:a16="http://schemas.microsoft.com/office/drawing/2014/main" id="{A5CA5E0B-1CD2-E9A8-E2BB-D59F76D280B9}"/>
              </a:ext>
            </a:extLst>
          </p:cNvPr>
          <p:cNvPicPr>
            <a:picLocks noChangeAspect="1"/>
          </p:cNvPicPr>
          <p:nvPr/>
        </p:nvPicPr>
        <p:blipFill>
          <a:blip r:embed="rId3"/>
          <a:stretch>
            <a:fillRect/>
          </a:stretch>
        </p:blipFill>
        <p:spPr>
          <a:xfrm>
            <a:off x="191344" y="1320198"/>
            <a:ext cx="5697101" cy="4484659"/>
          </a:xfrm>
          <a:prstGeom prst="rect">
            <a:avLst/>
          </a:prstGeom>
        </p:spPr>
      </p:pic>
      <p:pic>
        <p:nvPicPr>
          <p:cNvPr id="7" name="图片 6">
            <a:extLst>
              <a:ext uri="{FF2B5EF4-FFF2-40B4-BE49-F238E27FC236}">
                <a16:creationId xmlns:a16="http://schemas.microsoft.com/office/drawing/2014/main" id="{1219FEEF-A2BE-311F-F556-62CF90F4CBF7}"/>
              </a:ext>
            </a:extLst>
          </p:cNvPr>
          <p:cNvPicPr>
            <a:picLocks noChangeAspect="1"/>
          </p:cNvPicPr>
          <p:nvPr/>
        </p:nvPicPr>
        <p:blipFill>
          <a:blip r:embed="rId4"/>
          <a:stretch>
            <a:fillRect/>
          </a:stretch>
        </p:blipFill>
        <p:spPr>
          <a:xfrm>
            <a:off x="6233242" y="1320198"/>
            <a:ext cx="5834343" cy="4484660"/>
          </a:xfrm>
          <a:prstGeom prst="rect">
            <a:avLst/>
          </a:prstGeom>
        </p:spPr>
      </p:pic>
    </p:spTree>
    <p:extLst>
      <p:ext uri="{BB962C8B-B14F-4D97-AF65-F5344CB8AC3E}">
        <p14:creationId xmlns:p14="http://schemas.microsoft.com/office/powerpoint/2010/main" val="349189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27</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3823483"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双因素</a:t>
            </a:r>
            <a:r>
              <a:rPr lang="en-US" altLang="zh-CN" b="1" dirty="0">
                <a:solidFill>
                  <a:schemeClr val="bg1"/>
                </a:solidFill>
              </a:rPr>
              <a:t>vs</a:t>
            </a:r>
            <a:r>
              <a:rPr lang="zh-CN" altLang="en-US" b="1" dirty="0">
                <a:solidFill>
                  <a:schemeClr val="bg1"/>
                </a:solidFill>
              </a:rPr>
              <a:t>所有因素</a:t>
            </a:r>
          </a:p>
        </p:txBody>
      </p:sp>
      <p:sp>
        <p:nvSpPr>
          <p:cNvPr id="3" name="文本框 2">
            <a:extLst>
              <a:ext uri="{FF2B5EF4-FFF2-40B4-BE49-F238E27FC236}">
                <a16:creationId xmlns:a16="http://schemas.microsoft.com/office/drawing/2014/main" id="{0E6801F8-5244-E134-CD0D-7F5F0B5ADD23}"/>
              </a:ext>
            </a:extLst>
          </p:cNvPr>
          <p:cNvSpPr txBox="1"/>
          <p:nvPr/>
        </p:nvSpPr>
        <p:spPr>
          <a:xfrm>
            <a:off x="517123" y="1197689"/>
            <a:ext cx="11405587" cy="369332"/>
          </a:xfrm>
          <a:prstGeom prst="rect">
            <a:avLst/>
          </a:prstGeom>
          <a:noFill/>
        </p:spPr>
        <p:txBody>
          <a:bodyPr wrap="square">
            <a:spAutoFit/>
          </a:bodyPr>
          <a:lstStyle/>
          <a:p>
            <a:r>
              <a:rPr lang="zh-CN" altLang="en-US" b="0" i="0" dirty="0">
                <a:solidFill>
                  <a:srgbClr val="1D2129"/>
                </a:solidFill>
                <a:effectLst/>
                <a:latin typeface="PingFangSC-Regular"/>
              </a:rPr>
              <a:t>根据表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和表 </a:t>
            </a:r>
            <a:r>
              <a:rPr lang="en-US" altLang="zh-CN" b="0" i="0" dirty="0">
                <a:solidFill>
                  <a:srgbClr val="1D2129"/>
                </a:solidFill>
                <a:effectLst/>
                <a:latin typeface="PingFangSC-Regular"/>
              </a:rPr>
              <a:t>8 </a:t>
            </a:r>
            <a:r>
              <a:rPr lang="zh-CN" altLang="en-US" b="0" i="0" dirty="0">
                <a:solidFill>
                  <a:srgbClr val="1D2129"/>
                </a:solidFill>
                <a:effectLst/>
                <a:latin typeface="PingFangSC-Regular"/>
              </a:rPr>
              <a:t>中的误差指标，有或没有气象因素时，从最佳到最差执行的模型都是 </a:t>
            </a:r>
            <a:r>
              <a:rPr lang="en-US" altLang="zh-CN" b="0" i="0" dirty="0">
                <a:solidFill>
                  <a:srgbClr val="1D2129"/>
                </a:solidFill>
                <a:effectLst/>
                <a:latin typeface="PingFangSC-Regular"/>
              </a:rPr>
              <a:t>RF</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ANN</a:t>
            </a:r>
            <a:r>
              <a:rPr lang="zh-CN" altLang="en-US" b="0" i="0" dirty="0">
                <a:solidFill>
                  <a:srgbClr val="1D2129"/>
                </a:solidFill>
                <a:effectLst/>
                <a:latin typeface="PingFangSC-Regular"/>
              </a:rPr>
              <a:t>、</a:t>
            </a:r>
            <a:r>
              <a:rPr lang="en-US" altLang="zh-CN" b="0" i="0" dirty="0" err="1">
                <a:solidFill>
                  <a:srgbClr val="1D2129"/>
                </a:solidFill>
                <a:effectLst/>
                <a:latin typeface="PingFangSC-Regular"/>
              </a:rPr>
              <a:t>SVR</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和 </a:t>
            </a:r>
            <a:r>
              <a:rPr lang="en-US" altLang="zh-CN" b="0" i="0" dirty="0">
                <a:solidFill>
                  <a:srgbClr val="1D2129"/>
                </a:solidFill>
                <a:effectLst/>
                <a:latin typeface="PingFangSC-Regular"/>
              </a:rPr>
              <a:t>RR</a:t>
            </a:r>
            <a:r>
              <a:rPr lang="zh-CN" altLang="en-US" b="0" i="0" dirty="0">
                <a:solidFill>
                  <a:srgbClr val="1D2129"/>
                </a:solidFill>
                <a:effectLst/>
                <a:latin typeface="PingFangSC-Regular"/>
              </a:rPr>
              <a:t>。</a:t>
            </a:r>
            <a:endParaRPr lang="zh-CN" altLang="en-US" dirty="0"/>
          </a:p>
        </p:txBody>
      </p:sp>
      <p:sp>
        <p:nvSpPr>
          <p:cNvPr id="7" name="文本框 6">
            <a:extLst>
              <a:ext uri="{FF2B5EF4-FFF2-40B4-BE49-F238E27FC236}">
                <a16:creationId xmlns:a16="http://schemas.microsoft.com/office/drawing/2014/main" id="{42294708-9450-47F5-B142-C210DE7210E3}"/>
              </a:ext>
            </a:extLst>
          </p:cNvPr>
          <p:cNvSpPr txBox="1"/>
          <p:nvPr/>
        </p:nvSpPr>
        <p:spPr>
          <a:xfrm>
            <a:off x="517123" y="1888588"/>
            <a:ext cx="11307933" cy="923330"/>
          </a:xfrm>
          <a:prstGeom prst="rect">
            <a:avLst/>
          </a:prstGeom>
          <a:noFill/>
        </p:spPr>
        <p:txBody>
          <a:bodyPr wrap="square">
            <a:spAutoFit/>
          </a:bodyPr>
          <a:lstStyle/>
          <a:p>
            <a:r>
              <a:rPr lang="zh-CN" altLang="en-US" b="0" i="0" dirty="0">
                <a:solidFill>
                  <a:srgbClr val="1D2129"/>
                </a:solidFill>
                <a:effectLst/>
                <a:latin typeface="PingFangSC-Regular"/>
              </a:rPr>
              <a:t>表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和表 </a:t>
            </a:r>
            <a:r>
              <a:rPr lang="en-US" altLang="zh-CN" b="0" i="0" dirty="0">
                <a:solidFill>
                  <a:srgbClr val="1D2129"/>
                </a:solidFill>
                <a:effectLst/>
                <a:latin typeface="PingFangSC-Regular"/>
              </a:rPr>
              <a:t>8 </a:t>
            </a:r>
            <a:r>
              <a:rPr lang="zh-CN" altLang="en-US" b="0" i="0" dirty="0">
                <a:solidFill>
                  <a:srgbClr val="1D2129"/>
                </a:solidFill>
                <a:effectLst/>
                <a:latin typeface="PingFangSC-Regular"/>
              </a:rPr>
              <a:t>的比较揭示了气象因素是否有助于提高预测准确性。当添加气象因子作为输入变量时，所有模型都显示出改进。</a:t>
            </a:r>
            <a:r>
              <a:rPr lang="en-US" altLang="zh-CN" b="0" i="0" dirty="0">
                <a:solidFill>
                  <a:srgbClr val="1D2129"/>
                </a:solidFill>
                <a:effectLst/>
                <a:latin typeface="PingFangSC-Regular"/>
              </a:rPr>
              <a:t>ANN </a:t>
            </a:r>
            <a:r>
              <a:rPr lang="zh-CN" altLang="en-US" b="0" i="0" dirty="0">
                <a:solidFill>
                  <a:srgbClr val="1D2129"/>
                </a:solidFill>
                <a:effectLst/>
                <a:latin typeface="PingFangSC-Regular"/>
              </a:rPr>
              <a:t>在四个模型中取得了最显着的改进。在</a:t>
            </a:r>
            <a:r>
              <a:rPr lang="en-US" altLang="zh-CN" b="0" i="0" dirty="0">
                <a:solidFill>
                  <a:srgbClr val="1D2129"/>
                </a:solidFill>
                <a:effectLst/>
                <a:latin typeface="PingFangSC-Regular"/>
              </a:rPr>
              <a:t>MAE</a:t>
            </a:r>
            <a:r>
              <a:rPr lang="zh-CN" altLang="en-US" b="0" i="0" dirty="0">
                <a:solidFill>
                  <a:srgbClr val="1D2129"/>
                </a:solidFill>
                <a:effectLst/>
                <a:latin typeface="PingFangSC-Regular"/>
              </a:rPr>
              <a:t>和</a:t>
            </a:r>
            <a:r>
              <a:rPr lang="en-US" altLang="zh-CN" b="0" i="0" dirty="0" err="1">
                <a:solidFill>
                  <a:srgbClr val="1D2129"/>
                </a:solidFill>
                <a:effectLst/>
                <a:latin typeface="PingFangSC-Regular"/>
              </a:rPr>
              <a:t>MAPE</a:t>
            </a:r>
            <a:r>
              <a:rPr lang="zh-CN" altLang="en-US" b="0" i="0" dirty="0">
                <a:solidFill>
                  <a:srgbClr val="1D2129"/>
                </a:solidFill>
                <a:effectLst/>
                <a:latin typeface="PingFangSC-Regular"/>
              </a:rPr>
              <a:t>方面，</a:t>
            </a:r>
            <a:r>
              <a:rPr lang="en-US" altLang="zh-CN" b="0" i="0" dirty="0">
                <a:solidFill>
                  <a:srgbClr val="1D2129"/>
                </a:solidFill>
                <a:effectLst/>
                <a:latin typeface="PingFangSC-Regular"/>
              </a:rPr>
              <a:t>ANN</a:t>
            </a:r>
            <a:r>
              <a:rPr lang="zh-CN" altLang="en-US" b="0" i="0" dirty="0">
                <a:solidFill>
                  <a:srgbClr val="1D2129"/>
                </a:solidFill>
                <a:effectLst/>
                <a:latin typeface="PingFangSC-Regular"/>
              </a:rPr>
              <a:t>的性能分别提高了</a:t>
            </a:r>
            <a:r>
              <a:rPr lang="en-US" altLang="zh-CN" b="0" i="0" dirty="0">
                <a:solidFill>
                  <a:srgbClr val="1D2129"/>
                </a:solidFill>
                <a:effectLst/>
                <a:latin typeface="PingFangSC-Regular"/>
              </a:rPr>
              <a:t>33.9%</a:t>
            </a:r>
            <a:r>
              <a:rPr lang="zh-CN" altLang="en-US" b="0" i="0" dirty="0">
                <a:solidFill>
                  <a:srgbClr val="1D2129"/>
                </a:solidFill>
                <a:effectLst/>
                <a:latin typeface="PingFangSC-Regular"/>
              </a:rPr>
              <a:t>和</a:t>
            </a:r>
            <a:r>
              <a:rPr lang="en-US" altLang="zh-CN" b="0" i="0" dirty="0">
                <a:solidFill>
                  <a:srgbClr val="1D2129"/>
                </a:solidFill>
                <a:effectLst/>
                <a:latin typeface="PingFangSC-Regular"/>
              </a:rPr>
              <a:t>8.7%</a:t>
            </a:r>
            <a:r>
              <a:rPr lang="zh-CN" altLang="en-US" b="0" i="0" dirty="0">
                <a:solidFill>
                  <a:srgbClr val="1D2129"/>
                </a:solidFill>
                <a:effectLst/>
                <a:latin typeface="PingFangSC-Regular"/>
              </a:rPr>
              <a:t>，这意味着</a:t>
            </a:r>
            <a:r>
              <a:rPr lang="en-US" altLang="zh-CN" b="0" i="0" dirty="0">
                <a:solidFill>
                  <a:srgbClr val="1D2129"/>
                </a:solidFill>
                <a:effectLst/>
                <a:latin typeface="PingFangSC-Regular"/>
              </a:rPr>
              <a:t>ANN</a:t>
            </a:r>
            <a:r>
              <a:rPr lang="zh-CN" altLang="en-US" b="0" i="0" dirty="0">
                <a:solidFill>
                  <a:srgbClr val="1D2129"/>
                </a:solidFill>
                <a:effectLst/>
                <a:latin typeface="PingFangSC-Regular"/>
              </a:rPr>
              <a:t>从气象因素中提取重要信息进行预测。</a:t>
            </a:r>
            <a:endParaRPr lang="zh-CN" altLang="en-US" dirty="0"/>
          </a:p>
        </p:txBody>
      </p:sp>
    </p:spTree>
    <p:extLst>
      <p:ext uri="{BB962C8B-B14F-4D97-AF65-F5344CB8AC3E}">
        <p14:creationId xmlns:p14="http://schemas.microsoft.com/office/powerpoint/2010/main" val="150724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28</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925801"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损失曲线</a:t>
            </a:r>
          </a:p>
        </p:txBody>
      </p:sp>
      <p:sp>
        <p:nvSpPr>
          <p:cNvPr id="3" name="文本框 2">
            <a:extLst>
              <a:ext uri="{FF2B5EF4-FFF2-40B4-BE49-F238E27FC236}">
                <a16:creationId xmlns:a16="http://schemas.microsoft.com/office/drawing/2014/main" id="{51377706-495B-C86E-FCD7-6D4B454F1BBC}"/>
              </a:ext>
            </a:extLst>
          </p:cNvPr>
          <p:cNvSpPr txBox="1"/>
          <p:nvPr/>
        </p:nvSpPr>
        <p:spPr>
          <a:xfrm>
            <a:off x="314094" y="1296900"/>
            <a:ext cx="11952044" cy="1200329"/>
          </a:xfrm>
          <a:prstGeom prst="rect">
            <a:avLst/>
          </a:prstGeom>
          <a:noFill/>
        </p:spPr>
        <p:txBody>
          <a:bodyPr wrap="square">
            <a:spAutoFit/>
          </a:bodyPr>
          <a:lstStyle/>
          <a:p>
            <a:r>
              <a:rPr lang="zh-CN" altLang="en-US" b="0" i="0" dirty="0">
                <a:solidFill>
                  <a:srgbClr val="1D2129"/>
                </a:solidFill>
                <a:effectLst/>
                <a:latin typeface="PingFangSC-Regular"/>
              </a:rPr>
              <a:t>图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中的学习曲线表示训练集和验证集的损失减少，这有助于对模型的过拟合问题进行很好的检查。根据图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和表 </a:t>
            </a:r>
            <a:r>
              <a:rPr lang="en-US" altLang="zh-CN" b="0" i="0" dirty="0">
                <a:solidFill>
                  <a:srgbClr val="1D2129"/>
                </a:solidFill>
                <a:effectLst/>
                <a:latin typeface="PingFangSC-Regular"/>
              </a:rPr>
              <a:t>8 </a:t>
            </a:r>
            <a:r>
              <a:rPr lang="zh-CN" altLang="en-US" b="0" i="0" dirty="0">
                <a:solidFill>
                  <a:srgbClr val="1D2129"/>
                </a:solidFill>
                <a:effectLst/>
                <a:latin typeface="PingFangSC-Regular"/>
              </a:rPr>
              <a:t>中的误差指标，即使是表现最差的 </a:t>
            </a:r>
            <a:r>
              <a:rPr lang="en-US" altLang="zh-CN" b="0" i="0" dirty="0">
                <a:solidFill>
                  <a:srgbClr val="1D2129"/>
                </a:solidFill>
                <a:effectLst/>
                <a:latin typeface="PingFangSC-Regular"/>
              </a:rPr>
              <a:t>RR </a:t>
            </a:r>
            <a:r>
              <a:rPr lang="zh-CN" altLang="en-US" b="0" i="0" dirty="0">
                <a:solidFill>
                  <a:srgbClr val="1D2129"/>
                </a:solidFill>
                <a:effectLst/>
                <a:latin typeface="PingFangSC-Regular"/>
              </a:rPr>
              <a:t>模型也显示出相关目标中超过 </a:t>
            </a:r>
            <a:r>
              <a:rPr lang="en-US" altLang="zh-CN" b="0" i="0" dirty="0">
                <a:solidFill>
                  <a:srgbClr val="1D2129"/>
                </a:solidFill>
                <a:effectLst/>
                <a:latin typeface="PingFangSC-Regular"/>
              </a:rPr>
              <a:t>96% </a:t>
            </a:r>
            <a:r>
              <a:rPr lang="zh-CN" altLang="en-US" b="0" i="0" dirty="0">
                <a:solidFill>
                  <a:srgbClr val="1D2129"/>
                </a:solidFill>
                <a:effectLst/>
                <a:latin typeface="PingFangSC-Regular"/>
              </a:rPr>
              <a:t>的变化。考虑气象变量后人工神经网络的变化覆盖率提高了</a:t>
            </a:r>
            <a:r>
              <a:rPr lang="en-US" altLang="zh-CN" b="0" i="0" dirty="0">
                <a:solidFill>
                  <a:srgbClr val="1D2129"/>
                </a:solidFill>
                <a:effectLst/>
                <a:latin typeface="PingFangSC-Regular"/>
              </a:rPr>
              <a:t>0.1%</a:t>
            </a:r>
            <a:r>
              <a:rPr lang="zh-CN" altLang="en-US" b="0" i="0" dirty="0">
                <a:solidFill>
                  <a:srgbClr val="1D2129"/>
                </a:solidFill>
                <a:effectLst/>
                <a:latin typeface="PingFangSC-Regular"/>
              </a:rPr>
              <a:t>，从而提高了性能。</a:t>
            </a:r>
            <a:endParaRPr lang="en-US" altLang="zh-CN" b="0" i="0" dirty="0">
              <a:solidFill>
                <a:srgbClr val="1D2129"/>
              </a:solidFill>
              <a:effectLst/>
              <a:latin typeface="PingFangSC-Regular"/>
            </a:endParaRPr>
          </a:p>
          <a:p>
            <a:endParaRPr lang="en-US" altLang="zh-CN" dirty="0">
              <a:solidFill>
                <a:srgbClr val="1D2129"/>
              </a:solidFill>
              <a:latin typeface="PingFangSC-Regular"/>
            </a:endParaRPr>
          </a:p>
        </p:txBody>
      </p:sp>
      <p:pic>
        <p:nvPicPr>
          <p:cNvPr id="7" name="图片 6">
            <a:extLst>
              <a:ext uri="{FF2B5EF4-FFF2-40B4-BE49-F238E27FC236}">
                <a16:creationId xmlns:a16="http://schemas.microsoft.com/office/drawing/2014/main" id="{551CC218-837A-9170-063C-6DC98991456F}"/>
              </a:ext>
            </a:extLst>
          </p:cNvPr>
          <p:cNvPicPr>
            <a:picLocks noChangeAspect="1"/>
          </p:cNvPicPr>
          <p:nvPr/>
        </p:nvPicPr>
        <p:blipFill>
          <a:blip r:embed="rId3"/>
          <a:stretch>
            <a:fillRect/>
          </a:stretch>
        </p:blipFill>
        <p:spPr>
          <a:xfrm>
            <a:off x="3638337" y="2313127"/>
            <a:ext cx="4915326" cy="3528366"/>
          </a:xfrm>
          <a:prstGeom prst="rect">
            <a:avLst/>
          </a:prstGeom>
        </p:spPr>
      </p:pic>
    </p:spTree>
    <p:extLst>
      <p:ext uri="{BB962C8B-B14F-4D97-AF65-F5344CB8AC3E}">
        <p14:creationId xmlns:p14="http://schemas.microsoft.com/office/powerpoint/2010/main" val="156847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29</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925801"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残差曲线</a:t>
            </a:r>
          </a:p>
        </p:txBody>
      </p:sp>
      <p:pic>
        <p:nvPicPr>
          <p:cNvPr id="3" name="图片 2">
            <a:extLst>
              <a:ext uri="{FF2B5EF4-FFF2-40B4-BE49-F238E27FC236}">
                <a16:creationId xmlns:a16="http://schemas.microsoft.com/office/drawing/2014/main" id="{3E6887AF-476D-2C26-ADC0-8A1B90A3A0EF}"/>
              </a:ext>
            </a:extLst>
          </p:cNvPr>
          <p:cNvPicPr>
            <a:picLocks noChangeAspect="1"/>
          </p:cNvPicPr>
          <p:nvPr/>
        </p:nvPicPr>
        <p:blipFill>
          <a:blip r:embed="rId3"/>
          <a:stretch>
            <a:fillRect/>
          </a:stretch>
        </p:blipFill>
        <p:spPr>
          <a:xfrm>
            <a:off x="189457" y="1630331"/>
            <a:ext cx="5817763" cy="4403385"/>
          </a:xfrm>
          <a:prstGeom prst="rect">
            <a:avLst/>
          </a:prstGeom>
        </p:spPr>
      </p:pic>
      <p:pic>
        <p:nvPicPr>
          <p:cNvPr id="7" name="图片 6">
            <a:extLst>
              <a:ext uri="{FF2B5EF4-FFF2-40B4-BE49-F238E27FC236}">
                <a16:creationId xmlns:a16="http://schemas.microsoft.com/office/drawing/2014/main" id="{DEAAADBF-15CD-4318-40E2-51BC00EC0AC1}"/>
              </a:ext>
            </a:extLst>
          </p:cNvPr>
          <p:cNvPicPr>
            <a:picLocks noChangeAspect="1"/>
          </p:cNvPicPr>
          <p:nvPr/>
        </p:nvPicPr>
        <p:blipFill>
          <a:blip r:embed="rId4"/>
          <a:stretch>
            <a:fillRect/>
          </a:stretch>
        </p:blipFill>
        <p:spPr>
          <a:xfrm>
            <a:off x="6104878" y="1630331"/>
            <a:ext cx="5993693" cy="4403385"/>
          </a:xfrm>
          <a:prstGeom prst="rect">
            <a:avLst/>
          </a:prstGeom>
        </p:spPr>
      </p:pic>
      <p:sp>
        <p:nvSpPr>
          <p:cNvPr id="10" name="文本框 9">
            <a:extLst>
              <a:ext uri="{FF2B5EF4-FFF2-40B4-BE49-F238E27FC236}">
                <a16:creationId xmlns:a16="http://schemas.microsoft.com/office/drawing/2014/main" id="{2EC3E2F0-FE99-F358-B882-E2F915DC8819}"/>
              </a:ext>
            </a:extLst>
          </p:cNvPr>
          <p:cNvSpPr txBox="1"/>
          <p:nvPr/>
        </p:nvSpPr>
        <p:spPr>
          <a:xfrm>
            <a:off x="191344" y="1158987"/>
            <a:ext cx="8651762" cy="369332"/>
          </a:xfrm>
          <a:prstGeom prst="rect">
            <a:avLst/>
          </a:prstGeom>
          <a:noFill/>
        </p:spPr>
        <p:txBody>
          <a:bodyPr wrap="square">
            <a:spAutoFit/>
          </a:bodyPr>
          <a:lstStyle/>
          <a:p>
            <a:r>
              <a:rPr lang="zh-CN" altLang="en-US" b="0" i="0" dirty="0">
                <a:solidFill>
                  <a:srgbClr val="1D2129"/>
                </a:solidFill>
                <a:effectLst/>
                <a:latin typeface="PingFangSC-Regular"/>
              </a:rPr>
              <a:t>从图</a:t>
            </a:r>
            <a:r>
              <a:rPr lang="en-US" altLang="zh-CN" b="0" i="0" dirty="0">
                <a:solidFill>
                  <a:srgbClr val="1D2129"/>
                </a:solidFill>
                <a:effectLst/>
                <a:latin typeface="PingFangSC-Regular"/>
              </a:rPr>
              <a:t>8</a:t>
            </a:r>
            <a:r>
              <a:rPr lang="zh-CN" altLang="en-US" b="0" i="0" dirty="0">
                <a:solidFill>
                  <a:srgbClr val="1D2129"/>
                </a:solidFill>
                <a:effectLst/>
                <a:latin typeface="PingFangSC-Regular"/>
              </a:rPr>
              <a:t>和图</a:t>
            </a:r>
            <a:r>
              <a:rPr lang="en-US" altLang="zh-CN" b="0" i="0" dirty="0">
                <a:solidFill>
                  <a:srgbClr val="1D2129"/>
                </a:solidFill>
                <a:effectLst/>
                <a:latin typeface="PingFangSC-Regular"/>
              </a:rPr>
              <a:t>9</a:t>
            </a:r>
            <a:r>
              <a:rPr lang="zh-CN" altLang="en-US" b="0" i="0" dirty="0">
                <a:solidFill>
                  <a:srgbClr val="1D2129"/>
                </a:solidFill>
                <a:effectLst/>
                <a:latin typeface="PingFangSC-Regular"/>
              </a:rPr>
              <a:t>可以看出，考虑气象变量后，预测值与实际值之间的残差改进也很明显。</a:t>
            </a:r>
            <a:endParaRPr lang="zh-CN" altLang="en-US" dirty="0"/>
          </a:p>
        </p:txBody>
      </p:sp>
    </p:spTree>
    <p:extLst>
      <p:ext uri="{BB962C8B-B14F-4D97-AF65-F5344CB8AC3E}">
        <p14:creationId xmlns:p14="http://schemas.microsoft.com/office/powerpoint/2010/main" val="357187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摘要</a:t>
            </a:r>
          </a:p>
        </p:txBody>
      </p:sp>
      <p:sp>
        <p:nvSpPr>
          <p:cNvPr id="2" name="灯片编号占位符 1">
            <a:extLst>
              <a:ext uri="{FF2B5EF4-FFF2-40B4-BE49-F238E27FC236}">
                <a16:creationId xmlns:a16="http://schemas.microsoft.com/office/drawing/2014/main" id="{76AD44BD-8381-409E-AC64-709E27D731C6}"/>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2692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30</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4552849"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确定每个气象因素的贡献</a:t>
            </a:r>
          </a:p>
        </p:txBody>
      </p:sp>
      <p:pic>
        <p:nvPicPr>
          <p:cNvPr id="7" name="图片 6">
            <a:extLst>
              <a:ext uri="{FF2B5EF4-FFF2-40B4-BE49-F238E27FC236}">
                <a16:creationId xmlns:a16="http://schemas.microsoft.com/office/drawing/2014/main" id="{BADA7A4E-4735-DB71-8760-63CB5DD50632}"/>
              </a:ext>
            </a:extLst>
          </p:cNvPr>
          <p:cNvPicPr>
            <a:picLocks noChangeAspect="1"/>
          </p:cNvPicPr>
          <p:nvPr/>
        </p:nvPicPr>
        <p:blipFill>
          <a:blip r:embed="rId3"/>
          <a:stretch>
            <a:fillRect/>
          </a:stretch>
        </p:blipFill>
        <p:spPr>
          <a:xfrm>
            <a:off x="511679" y="893017"/>
            <a:ext cx="4961050" cy="5471634"/>
          </a:xfrm>
          <a:prstGeom prst="rect">
            <a:avLst/>
          </a:prstGeom>
        </p:spPr>
      </p:pic>
      <p:pic>
        <p:nvPicPr>
          <p:cNvPr id="13" name="图片 12">
            <a:extLst>
              <a:ext uri="{FF2B5EF4-FFF2-40B4-BE49-F238E27FC236}">
                <a16:creationId xmlns:a16="http://schemas.microsoft.com/office/drawing/2014/main" id="{7ED8F6D3-28BB-508F-A36D-87E551364B60}"/>
              </a:ext>
            </a:extLst>
          </p:cNvPr>
          <p:cNvPicPr>
            <a:picLocks noChangeAspect="1"/>
          </p:cNvPicPr>
          <p:nvPr/>
        </p:nvPicPr>
        <p:blipFill>
          <a:blip r:embed="rId4"/>
          <a:stretch>
            <a:fillRect/>
          </a:stretch>
        </p:blipFill>
        <p:spPr>
          <a:xfrm>
            <a:off x="5873759" y="893017"/>
            <a:ext cx="5622841" cy="2308324"/>
          </a:xfrm>
          <a:prstGeom prst="rect">
            <a:avLst/>
          </a:prstGeom>
        </p:spPr>
      </p:pic>
      <p:sp>
        <p:nvSpPr>
          <p:cNvPr id="34" name="文本框 33">
            <a:extLst>
              <a:ext uri="{FF2B5EF4-FFF2-40B4-BE49-F238E27FC236}">
                <a16:creationId xmlns:a16="http://schemas.microsoft.com/office/drawing/2014/main" id="{2C67D622-740A-F1C6-D491-228876D25B06}"/>
              </a:ext>
            </a:extLst>
          </p:cNvPr>
          <p:cNvSpPr txBox="1"/>
          <p:nvPr/>
        </p:nvSpPr>
        <p:spPr>
          <a:xfrm>
            <a:off x="5873759" y="3429000"/>
            <a:ext cx="5745850" cy="2308324"/>
          </a:xfrm>
          <a:prstGeom prst="rect">
            <a:avLst/>
          </a:prstGeom>
          <a:noFill/>
        </p:spPr>
        <p:txBody>
          <a:bodyPr wrap="square">
            <a:spAutoFit/>
          </a:bodyPr>
          <a:lstStyle/>
          <a:p>
            <a:r>
              <a:rPr lang="zh-CN" altLang="en-US" b="0" i="0" dirty="0">
                <a:solidFill>
                  <a:srgbClr val="1D2129"/>
                </a:solidFill>
                <a:effectLst/>
                <a:latin typeface="PingFangSC-Regular"/>
              </a:rPr>
              <a:t>研究哪些气象因素有助于改善预测结果，将一个气象因素添加到两个船舶相关因素中，确定每个气象因素对预测的贡献，模型性能结果如表</a:t>
            </a:r>
            <a:r>
              <a:rPr lang="en-US" altLang="zh-CN" b="0" i="0" dirty="0">
                <a:solidFill>
                  <a:srgbClr val="1D2129"/>
                </a:solidFill>
                <a:effectLst/>
                <a:latin typeface="PingFangSC-Regular"/>
              </a:rPr>
              <a:t>9</a:t>
            </a:r>
            <a:r>
              <a:rPr lang="zh-CN" altLang="en-US" b="0" i="0" dirty="0">
                <a:solidFill>
                  <a:srgbClr val="1D2129"/>
                </a:solidFill>
                <a:effectLst/>
                <a:latin typeface="PingFangSC-Regular"/>
              </a:rPr>
              <a:t>所示。</a:t>
            </a:r>
            <a:endParaRPr lang="en-US" altLang="zh-CN" b="0" i="0" dirty="0">
              <a:solidFill>
                <a:srgbClr val="1D2129"/>
              </a:solidFill>
              <a:effectLst/>
              <a:latin typeface="PingFangSC-Regular"/>
            </a:endParaRPr>
          </a:p>
          <a:p>
            <a:endParaRPr lang="en-US" altLang="zh-CN" dirty="0">
              <a:solidFill>
                <a:srgbClr val="1D2129"/>
              </a:solidFill>
              <a:latin typeface="PingFangSC-Regular"/>
            </a:endParaRPr>
          </a:p>
          <a:p>
            <a:r>
              <a:rPr lang="zh-CN" altLang="en-US" b="0" i="0" dirty="0">
                <a:solidFill>
                  <a:srgbClr val="1D2129"/>
                </a:solidFill>
                <a:effectLst/>
                <a:latin typeface="PingFangSC-Regular"/>
              </a:rPr>
              <a:t>表</a:t>
            </a:r>
            <a:r>
              <a:rPr lang="en-US" altLang="zh-CN" b="0" i="0" dirty="0">
                <a:solidFill>
                  <a:srgbClr val="1D2129"/>
                </a:solidFill>
                <a:effectLst/>
                <a:latin typeface="PingFangSC-Regular"/>
              </a:rPr>
              <a:t>7</a:t>
            </a:r>
            <a:r>
              <a:rPr lang="zh-CN" altLang="en-US" b="0" i="0" dirty="0">
                <a:solidFill>
                  <a:srgbClr val="1D2129"/>
                </a:solidFill>
                <a:effectLst/>
                <a:latin typeface="PingFangSC-Regular"/>
              </a:rPr>
              <a:t>和表</a:t>
            </a:r>
            <a:r>
              <a:rPr lang="en-US" altLang="zh-CN" b="0" i="0" dirty="0">
                <a:solidFill>
                  <a:srgbClr val="1D2129"/>
                </a:solidFill>
                <a:effectLst/>
                <a:latin typeface="PingFangSC-Regular"/>
              </a:rPr>
              <a:t>9</a:t>
            </a:r>
            <a:r>
              <a:rPr lang="zh-CN" altLang="en-US" b="0" i="0" dirty="0">
                <a:solidFill>
                  <a:srgbClr val="1D2129"/>
                </a:solidFill>
                <a:effectLst/>
                <a:latin typeface="PingFangSC-Regular"/>
              </a:rPr>
              <a:t>的比较显示了附加气象因素，有助于提高四个模型的两个误差指标的准确性。换句话说，误差小于没有气象因素的误差。然而，与表 </a:t>
            </a:r>
            <a:r>
              <a:rPr lang="en-US" altLang="zh-CN" b="0" i="0" dirty="0">
                <a:solidFill>
                  <a:srgbClr val="1D2129"/>
                </a:solidFill>
                <a:effectLst/>
                <a:latin typeface="PingFangSC-Regular"/>
              </a:rPr>
              <a:t>7 </a:t>
            </a:r>
            <a:r>
              <a:rPr lang="zh-CN" altLang="en-US" b="0" i="0" dirty="0">
                <a:solidFill>
                  <a:srgbClr val="1D2129"/>
                </a:solidFill>
                <a:effectLst/>
                <a:latin typeface="PingFangSC-Regular"/>
              </a:rPr>
              <a:t>中的结果相比，添加 </a:t>
            </a:r>
            <a:r>
              <a:rPr lang="en-US" altLang="zh-CN" b="0" i="0" dirty="0">
                <a:solidFill>
                  <a:srgbClr val="1D2129"/>
                </a:solidFill>
                <a:effectLst/>
                <a:latin typeface="PingFangSC-Regular"/>
              </a:rPr>
              <a:t>WD </a:t>
            </a:r>
            <a:r>
              <a:rPr lang="zh-CN" altLang="en-US" b="0" i="0" dirty="0">
                <a:solidFill>
                  <a:srgbClr val="1D2129"/>
                </a:solidFill>
                <a:effectLst/>
                <a:latin typeface="PingFangSC-Regular"/>
              </a:rPr>
              <a:t>会导致更差的误差指标。</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3829234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31</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4552849"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确定每个气象因素的贡献</a:t>
            </a:r>
          </a:p>
        </p:txBody>
      </p:sp>
      <p:pic>
        <p:nvPicPr>
          <p:cNvPr id="2" name="图片 1">
            <a:extLst>
              <a:ext uri="{FF2B5EF4-FFF2-40B4-BE49-F238E27FC236}">
                <a16:creationId xmlns:a16="http://schemas.microsoft.com/office/drawing/2014/main" id="{A4FE383A-E8DA-1500-509D-972522AFBBA4}"/>
              </a:ext>
            </a:extLst>
          </p:cNvPr>
          <p:cNvPicPr>
            <a:picLocks noChangeAspect="1"/>
          </p:cNvPicPr>
          <p:nvPr/>
        </p:nvPicPr>
        <p:blipFill>
          <a:blip r:embed="rId3"/>
          <a:stretch>
            <a:fillRect/>
          </a:stretch>
        </p:blipFill>
        <p:spPr>
          <a:xfrm>
            <a:off x="438426" y="932879"/>
            <a:ext cx="4930567" cy="5403048"/>
          </a:xfrm>
          <a:prstGeom prst="rect">
            <a:avLst/>
          </a:prstGeom>
        </p:spPr>
      </p:pic>
      <p:pic>
        <p:nvPicPr>
          <p:cNvPr id="3" name="图片 2">
            <a:extLst>
              <a:ext uri="{FF2B5EF4-FFF2-40B4-BE49-F238E27FC236}">
                <a16:creationId xmlns:a16="http://schemas.microsoft.com/office/drawing/2014/main" id="{B322625A-481C-0580-77B9-69494DBE8A38}"/>
              </a:ext>
            </a:extLst>
          </p:cNvPr>
          <p:cNvPicPr>
            <a:picLocks noChangeAspect="1"/>
          </p:cNvPicPr>
          <p:nvPr/>
        </p:nvPicPr>
        <p:blipFill>
          <a:blip r:embed="rId4"/>
          <a:stretch>
            <a:fillRect/>
          </a:stretch>
        </p:blipFill>
        <p:spPr>
          <a:xfrm>
            <a:off x="5891490" y="932879"/>
            <a:ext cx="5666274" cy="2375031"/>
          </a:xfrm>
          <a:prstGeom prst="rect">
            <a:avLst/>
          </a:prstGeom>
        </p:spPr>
      </p:pic>
      <p:sp>
        <p:nvSpPr>
          <p:cNvPr id="7" name="文本框 6">
            <a:extLst>
              <a:ext uri="{FF2B5EF4-FFF2-40B4-BE49-F238E27FC236}">
                <a16:creationId xmlns:a16="http://schemas.microsoft.com/office/drawing/2014/main" id="{5AB35AF1-CAFC-E7E3-03ED-5ED162040372}"/>
              </a:ext>
            </a:extLst>
          </p:cNvPr>
          <p:cNvSpPr txBox="1"/>
          <p:nvPr/>
        </p:nvSpPr>
        <p:spPr>
          <a:xfrm>
            <a:off x="5825971" y="3550091"/>
            <a:ext cx="6094520" cy="1477328"/>
          </a:xfrm>
          <a:prstGeom prst="rect">
            <a:avLst/>
          </a:prstGeom>
          <a:noFill/>
        </p:spPr>
        <p:txBody>
          <a:bodyPr wrap="square">
            <a:spAutoFit/>
          </a:bodyPr>
          <a:lstStyle/>
          <a:p>
            <a:r>
              <a:rPr lang="zh-CN" altLang="en-US" b="0" i="0" dirty="0">
                <a:solidFill>
                  <a:srgbClr val="1D2129"/>
                </a:solidFill>
                <a:effectLst/>
                <a:latin typeface="PingFangSC-Regular"/>
              </a:rPr>
              <a:t>我们从所有因素的实验中删除了每次一个气象因素相关因素，结果如表</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所示。当比较表</a:t>
            </a:r>
            <a:r>
              <a:rPr lang="en-US" altLang="zh-CN" b="0" i="0" dirty="0">
                <a:solidFill>
                  <a:srgbClr val="1D2129"/>
                </a:solidFill>
                <a:effectLst/>
                <a:latin typeface="PingFangSC-Regular"/>
              </a:rPr>
              <a:t>8</a:t>
            </a:r>
            <a:r>
              <a:rPr lang="zh-CN" altLang="en-US" b="0" i="0" dirty="0">
                <a:solidFill>
                  <a:srgbClr val="1D2129"/>
                </a:solidFill>
                <a:effectLst/>
                <a:latin typeface="PingFangSC-Regular"/>
              </a:rPr>
              <a:t>和表</a:t>
            </a:r>
            <a:r>
              <a:rPr lang="en-US" altLang="zh-CN" b="0" i="0" dirty="0">
                <a:solidFill>
                  <a:srgbClr val="1D2129"/>
                </a:solidFill>
                <a:effectLst/>
                <a:latin typeface="PingFangSC-Regular"/>
              </a:rPr>
              <a:t>10</a:t>
            </a:r>
            <a:r>
              <a:rPr lang="zh-CN" altLang="en-US" b="0" i="0" dirty="0">
                <a:solidFill>
                  <a:srgbClr val="1D2129"/>
                </a:solidFill>
                <a:effectLst/>
                <a:latin typeface="PingFangSC-Regular"/>
              </a:rPr>
              <a:t>时，当从整个组中删除任何气象因子时，大多数误差都会增加到不同程度的</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从</a:t>
            </a:r>
            <a:r>
              <a:rPr lang="en-US" altLang="zh-CN" b="0" i="0" dirty="0">
                <a:solidFill>
                  <a:srgbClr val="1D2129"/>
                </a:solidFill>
                <a:effectLst/>
                <a:latin typeface="PingFangSC-Regular"/>
              </a:rPr>
              <a:t>0.1%</a:t>
            </a:r>
            <a:r>
              <a:rPr lang="zh-CN" altLang="en-US" b="0" i="0" dirty="0">
                <a:solidFill>
                  <a:srgbClr val="1D2129"/>
                </a:solidFill>
                <a:effectLst/>
                <a:latin typeface="PingFangSC-Regular"/>
              </a:rPr>
              <a:t>到</a:t>
            </a:r>
            <a:r>
              <a:rPr lang="en-US" altLang="zh-CN" b="0" i="0" dirty="0">
                <a:solidFill>
                  <a:srgbClr val="1D2129"/>
                </a:solidFill>
                <a:effectLst/>
                <a:latin typeface="PingFangSC-Regular"/>
              </a:rPr>
              <a:t>506.0%)</a:t>
            </a:r>
            <a:r>
              <a:rPr lang="zh-CN" altLang="en-US" b="0" i="0" dirty="0">
                <a:solidFill>
                  <a:srgbClr val="1D2129"/>
                </a:solidFill>
                <a:effectLst/>
                <a:latin typeface="PingFangSC-Regular"/>
              </a:rPr>
              <a:t>。因此，气象因素可以被认为是共同用于预测的有用因素。</a:t>
            </a:r>
            <a:endParaRPr lang="en-US" altLang="zh-CN" b="0" i="0" dirty="0">
              <a:solidFill>
                <a:srgbClr val="1D2129"/>
              </a:solidFill>
              <a:effectLst/>
              <a:latin typeface="PingFangSC-Regular"/>
            </a:endParaRPr>
          </a:p>
        </p:txBody>
      </p:sp>
    </p:spTree>
    <p:extLst>
      <p:ext uri="{BB962C8B-B14F-4D97-AF65-F5344CB8AC3E}">
        <p14:creationId xmlns:p14="http://schemas.microsoft.com/office/powerpoint/2010/main" val="626322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rgbClr val="FF0000"/>
                </a:solidFill>
              </a:rPr>
              <a:t>方法</a:t>
            </a:r>
            <a:r>
              <a:rPr lang="en-US" altLang="zh-CN" b="1" dirty="0">
                <a:solidFill>
                  <a:schemeClr val="bg1"/>
                </a:solidFill>
              </a:rPr>
              <a:t>   </a:t>
            </a:r>
            <a:r>
              <a:rPr lang="zh-CN" altLang="en-US" b="1" dirty="0">
                <a:solidFill>
                  <a:schemeClr val="bg1"/>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32</a:t>
            </a:fld>
            <a:endParaRPr lang="zh-CN" altLang="en-US" dirty="0"/>
          </a:p>
        </p:txBody>
      </p:sp>
      <p:sp>
        <p:nvSpPr>
          <p:cNvPr id="9" name="文本框 8">
            <a:extLst>
              <a:ext uri="{FF2B5EF4-FFF2-40B4-BE49-F238E27FC236}">
                <a16:creationId xmlns:a16="http://schemas.microsoft.com/office/drawing/2014/main" id="{63F0097B-B661-4D76-B9BF-187BA27FB62A}"/>
              </a:ext>
            </a:extLst>
          </p:cNvPr>
          <p:cNvSpPr txBox="1"/>
          <p:nvPr/>
        </p:nvSpPr>
        <p:spPr>
          <a:xfrm>
            <a:off x="191344" y="204066"/>
            <a:ext cx="2925801" cy="369332"/>
          </a:xfrm>
          <a:prstGeom prst="rect">
            <a:avLst/>
          </a:prstGeom>
          <a:noFill/>
        </p:spPr>
        <p:txBody>
          <a:bodyPr wrap="none" rtlCol="0">
            <a:spAutoFit/>
          </a:bodyPr>
          <a:lstStyle/>
          <a:p>
            <a:r>
              <a:rPr lang="zh-CN" altLang="en-US" b="1" dirty="0">
                <a:solidFill>
                  <a:schemeClr val="bg1"/>
                </a:solidFill>
              </a:rPr>
              <a:t>六、预测结果</a:t>
            </a:r>
            <a:r>
              <a:rPr lang="en-US" altLang="zh-CN" b="1" dirty="0">
                <a:solidFill>
                  <a:schemeClr val="bg1"/>
                </a:solidFill>
              </a:rPr>
              <a:t>——</a:t>
            </a:r>
            <a:r>
              <a:rPr lang="zh-CN" altLang="en-US" b="1" dirty="0">
                <a:solidFill>
                  <a:schemeClr val="bg1"/>
                </a:solidFill>
              </a:rPr>
              <a:t>预测效果</a:t>
            </a:r>
          </a:p>
        </p:txBody>
      </p:sp>
      <p:pic>
        <p:nvPicPr>
          <p:cNvPr id="3" name="图片 2">
            <a:extLst>
              <a:ext uri="{FF2B5EF4-FFF2-40B4-BE49-F238E27FC236}">
                <a16:creationId xmlns:a16="http://schemas.microsoft.com/office/drawing/2014/main" id="{CF4414E2-6C15-6BC9-B2F5-2B06F3244A20}"/>
              </a:ext>
            </a:extLst>
          </p:cNvPr>
          <p:cNvPicPr>
            <a:picLocks noChangeAspect="1"/>
          </p:cNvPicPr>
          <p:nvPr/>
        </p:nvPicPr>
        <p:blipFill>
          <a:blip r:embed="rId3"/>
          <a:stretch>
            <a:fillRect/>
          </a:stretch>
        </p:blipFill>
        <p:spPr>
          <a:xfrm>
            <a:off x="564030" y="920427"/>
            <a:ext cx="5044877" cy="5159187"/>
          </a:xfrm>
          <a:prstGeom prst="rect">
            <a:avLst/>
          </a:prstGeom>
        </p:spPr>
      </p:pic>
      <p:sp>
        <p:nvSpPr>
          <p:cNvPr id="7" name="文本框 6">
            <a:extLst>
              <a:ext uri="{FF2B5EF4-FFF2-40B4-BE49-F238E27FC236}">
                <a16:creationId xmlns:a16="http://schemas.microsoft.com/office/drawing/2014/main" id="{EB5C8261-C754-EEC1-C64B-DE1D9B33CDA7}"/>
              </a:ext>
            </a:extLst>
          </p:cNvPr>
          <p:cNvSpPr txBox="1"/>
          <p:nvPr/>
        </p:nvSpPr>
        <p:spPr>
          <a:xfrm>
            <a:off x="5971713" y="4010166"/>
            <a:ext cx="5404282" cy="1200329"/>
          </a:xfrm>
          <a:prstGeom prst="rect">
            <a:avLst/>
          </a:prstGeom>
          <a:noFill/>
        </p:spPr>
        <p:txBody>
          <a:bodyPr wrap="square">
            <a:spAutoFit/>
          </a:bodyPr>
          <a:lstStyle/>
          <a:p>
            <a:r>
              <a:rPr lang="zh-CN" altLang="en-US" b="0" i="0" dirty="0">
                <a:solidFill>
                  <a:srgbClr val="1D2129"/>
                </a:solidFill>
                <a:effectLst/>
                <a:latin typeface="PingFangSC-Regular"/>
              </a:rPr>
              <a:t>本研究获得了三个训练有素的模型来预测港口船舶燃料消耗：一个 </a:t>
            </a:r>
            <a:r>
              <a:rPr lang="en-US" altLang="zh-CN" b="0" i="0" dirty="0">
                <a:solidFill>
                  <a:srgbClr val="1D2129"/>
                </a:solidFill>
                <a:effectLst/>
                <a:latin typeface="PingFangSC-Regular"/>
              </a:rPr>
              <a:t>ANN </a:t>
            </a:r>
            <a:r>
              <a:rPr lang="zh-CN" altLang="en-US" b="0" i="0" dirty="0">
                <a:solidFill>
                  <a:srgbClr val="1D2129"/>
                </a:solidFill>
                <a:effectLst/>
                <a:latin typeface="PingFangSC-Regular"/>
              </a:rPr>
              <a:t>模型和两个 </a:t>
            </a:r>
            <a:r>
              <a:rPr lang="en-US" altLang="zh-CN" b="0" i="0" dirty="0">
                <a:solidFill>
                  <a:srgbClr val="1D2129"/>
                </a:solidFill>
                <a:effectLst/>
                <a:latin typeface="PingFangSC-Regular"/>
              </a:rPr>
              <a:t>RF </a:t>
            </a:r>
            <a:r>
              <a:rPr lang="zh-CN" altLang="en-US" b="0" i="0" dirty="0">
                <a:solidFill>
                  <a:srgbClr val="1D2129"/>
                </a:solidFill>
                <a:effectLst/>
                <a:latin typeface="PingFangSC-Regular"/>
              </a:rPr>
              <a:t>模型。表 </a:t>
            </a:r>
            <a:r>
              <a:rPr lang="en-US" altLang="zh-CN" b="0" i="0" dirty="0">
                <a:solidFill>
                  <a:srgbClr val="1D2129"/>
                </a:solidFill>
                <a:effectLst/>
                <a:latin typeface="PingFangSC-Regular"/>
              </a:rPr>
              <a:t>11 </a:t>
            </a:r>
            <a:r>
              <a:rPr lang="zh-CN" altLang="en-US" b="0" i="0" dirty="0">
                <a:solidFill>
                  <a:srgbClr val="1D2129"/>
                </a:solidFill>
                <a:effectLst/>
                <a:latin typeface="PingFangSC-Regular"/>
              </a:rPr>
              <a:t>显示了从三个训练有素的模型中获得的预测结果和性能的示例。预测值接近实际燃料消耗。</a:t>
            </a:r>
            <a:endParaRPr lang="zh-CN" altLang="en-US" dirty="0"/>
          </a:p>
        </p:txBody>
      </p:sp>
      <p:sp>
        <p:nvSpPr>
          <p:cNvPr id="8" name="文本框 7">
            <a:extLst>
              <a:ext uri="{FF2B5EF4-FFF2-40B4-BE49-F238E27FC236}">
                <a16:creationId xmlns:a16="http://schemas.microsoft.com/office/drawing/2014/main" id="{F7E9ED2C-59B0-2562-68A9-CD1301368259}"/>
              </a:ext>
            </a:extLst>
          </p:cNvPr>
          <p:cNvSpPr txBox="1"/>
          <p:nvPr/>
        </p:nvSpPr>
        <p:spPr>
          <a:xfrm>
            <a:off x="5971713" y="1348308"/>
            <a:ext cx="5404283" cy="2031325"/>
          </a:xfrm>
          <a:prstGeom prst="rect">
            <a:avLst/>
          </a:prstGeom>
          <a:noFill/>
        </p:spPr>
        <p:txBody>
          <a:bodyPr wrap="square">
            <a:spAutoFit/>
          </a:bodyPr>
          <a:lstStyle/>
          <a:p>
            <a:r>
              <a:rPr lang="zh-CN" altLang="en-US" b="0" i="0" dirty="0">
                <a:solidFill>
                  <a:srgbClr val="1D2129"/>
                </a:solidFill>
                <a:effectLst/>
                <a:latin typeface="PingFangSC-Regular"/>
              </a:rPr>
              <a:t>总体实验表明，气象因子组提高了每个模型的性能。但是，四个模型的性能顺序没有变化。如果模型不适合预测，则通过添加更多的输入变量来颠覆它，但这种情况下不适用于</a:t>
            </a:r>
            <a:r>
              <a:rPr lang="en-US" altLang="zh-CN" b="0" i="0" dirty="0">
                <a:solidFill>
                  <a:srgbClr val="1D2129"/>
                </a:solidFill>
                <a:effectLst/>
                <a:latin typeface="PingFangSC-Regular"/>
              </a:rPr>
              <a:t>RR </a:t>
            </a:r>
            <a:r>
              <a:rPr lang="zh-CN" altLang="en-US" b="0" i="0" dirty="0">
                <a:solidFill>
                  <a:srgbClr val="1D2129"/>
                </a:solidFill>
                <a:effectLst/>
                <a:latin typeface="PingFangSC-Regular"/>
              </a:rPr>
              <a:t>和 </a:t>
            </a:r>
            <a:r>
              <a:rPr lang="en-US" altLang="zh-CN" b="0" i="0" dirty="0" err="1">
                <a:solidFill>
                  <a:srgbClr val="1D2129"/>
                </a:solidFill>
                <a:effectLst/>
                <a:latin typeface="PingFangSC-Regular"/>
              </a:rPr>
              <a:t>SVR</a:t>
            </a:r>
            <a:r>
              <a:rPr lang="zh-CN" altLang="en-US" b="0" i="0" dirty="0">
                <a:solidFill>
                  <a:srgbClr val="1D2129"/>
                </a:solidFill>
                <a:effectLst/>
                <a:latin typeface="PingFangSC-Regular"/>
              </a:rPr>
              <a:t>。有了多维输入变量，</a:t>
            </a:r>
            <a:r>
              <a:rPr lang="en-US" altLang="zh-CN" b="0" i="0" dirty="0">
                <a:solidFill>
                  <a:srgbClr val="1D2129"/>
                </a:solidFill>
                <a:effectLst/>
                <a:latin typeface="PingFangSC-Regular"/>
              </a:rPr>
              <a:t>ANN</a:t>
            </a:r>
            <a:r>
              <a:rPr lang="zh-CN" altLang="en-US" b="0" i="0" dirty="0">
                <a:solidFill>
                  <a:srgbClr val="1D2129"/>
                </a:solidFill>
                <a:effectLst/>
                <a:latin typeface="PingFangSC-Regular"/>
              </a:rPr>
              <a:t>能更好地训练。</a:t>
            </a:r>
            <a:endParaRPr lang="en-US" altLang="zh-CN" b="0" i="0" dirty="0">
              <a:solidFill>
                <a:srgbClr val="1D2129"/>
              </a:solidFill>
              <a:effectLst/>
              <a:latin typeface="PingFangSC-Regular"/>
            </a:endParaRPr>
          </a:p>
          <a:p>
            <a:r>
              <a:rPr lang="zh-CN" altLang="en-US" b="0" i="0" dirty="0">
                <a:solidFill>
                  <a:srgbClr val="1D2129"/>
                </a:solidFill>
                <a:effectLst/>
                <a:latin typeface="PingFangSC-Regular"/>
              </a:rPr>
              <a:t>当可用气象数据时，模型选择有更大的灵活性。缺乏气象信息时，应谨慎选择合适的机器学习模型。</a:t>
            </a:r>
            <a:endParaRPr lang="zh-CN" altLang="en-US" dirty="0"/>
          </a:p>
        </p:txBody>
      </p:sp>
    </p:spTree>
    <p:extLst>
      <p:ext uri="{BB962C8B-B14F-4D97-AF65-F5344CB8AC3E}">
        <p14:creationId xmlns:p14="http://schemas.microsoft.com/office/powerpoint/2010/main" val="4058857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总结</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509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r>
              <a:rPr lang="zh-CN" altLang="en-US" b="1" dirty="0">
                <a:solidFill>
                  <a:schemeClr val="bg1"/>
                </a:solidFill>
              </a:rPr>
              <a:t>摘要</a:t>
            </a:r>
            <a:r>
              <a:rPr lang="en-US" altLang="zh-CN" b="1" dirty="0">
                <a:solidFill>
                  <a:schemeClr val="bg1"/>
                </a:solidFill>
              </a:rPr>
              <a:t>    </a:t>
            </a:r>
            <a:r>
              <a:rPr lang="zh-CN" altLang="en-US" b="1" dirty="0">
                <a:solidFill>
                  <a:schemeClr val="bg1"/>
                </a:solidFill>
              </a:rPr>
              <a:t>背景</a:t>
            </a:r>
            <a:r>
              <a:rPr lang="en-US" altLang="zh-CN" b="1" dirty="0">
                <a:solidFill>
                  <a:schemeClr val="bg1"/>
                </a:solidFill>
              </a:rPr>
              <a:t>    </a:t>
            </a:r>
            <a:r>
              <a:rPr lang="zh-CN" altLang="en-US" b="1" dirty="0">
                <a:solidFill>
                  <a:schemeClr val="bg1"/>
                </a:solidFill>
              </a:rPr>
              <a:t>方法</a:t>
            </a:r>
            <a:r>
              <a:rPr lang="en-US" altLang="zh-CN" b="1" dirty="0">
                <a:solidFill>
                  <a:schemeClr val="bg1"/>
                </a:solidFill>
              </a:rPr>
              <a:t>   </a:t>
            </a:r>
            <a:r>
              <a:rPr lang="zh-CN" altLang="en-US" b="1" dirty="0">
                <a:solidFill>
                  <a:srgbClr val="FF0000"/>
                </a:solidFill>
              </a:rPr>
              <a:t>总结</a:t>
            </a:r>
          </a:p>
        </p:txBody>
      </p:sp>
      <p:sp>
        <p:nvSpPr>
          <p:cNvPr id="6" name="灯片编号占位符 5">
            <a:extLst>
              <a:ext uri="{FF2B5EF4-FFF2-40B4-BE49-F238E27FC236}">
                <a16:creationId xmlns:a16="http://schemas.microsoft.com/office/drawing/2014/main" id="{FD2362A6-9AEE-4F25-B978-49CE64853C5B}"/>
              </a:ext>
            </a:extLst>
          </p:cNvPr>
          <p:cNvSpPr>
            <a:spLocks noGrp="1"/>
          </p:cNvSpPr>
          <p:nvPr>
            <p:ph type="sldNum" sz="quarter" idx="4"/>
          </p:nvPr>
        </p:nvSpPr>
        <p:spPr/>
        <p:txBody>
          <a:bodyPr/>
          <a:lstStyle/>
          <a:p>
            <a:fld id="{1FAB038C-BA85-4F49-9F3F-901880460BAF}" type="slidenum">
              <a:rPr lang="zh-CN" altLang="en-US" smtClean="0"/>
              <a:pPr/>
              <a:t>34</a:t>
            </a:fld>
            <a:endParaRPr lang="zh-CN" altLang="en-US" dirty="0"/>
          </a:p>
        </p:txBody>
      </p:sp>
      <p:sp>
        <p:nvSpPr>
          <p:cNvPr id="3" name="文本框 2">
            <a:extLst>
              <a:ext uri="{FF2B5EF4-FFF2-40B4-BE49-F238E27FC236}">
                <a16:creationId xmlns:a16="http://schemas.microsoft.com/office/drawing/2014/main" id="{7191230F-7C5A-B790-E39A-85A35CE0C580}"/>
              </a:ext>
            </a:extLst>
          </p:cNvPr>
          <p:cNvSpPr txBox="1"/>
          <p:nvPr/>
        </p:nvSpPr>
        <p:spPr>
          <a:xfrm>
            <a:off x="499367" y="1528233"/>
            <a:ext cx="11290177" cy="646331"/>
          </a:xfrm>
          <a:prstGeom prst="rect">
            <a:avLst/>
          </a:prstGeom>
          <a:noFill/>
        </p:spPr>
        <p:txBody>
          <a:bodyPr wrap="square">
            <a:spAutoFit/>
          </a:bodyPr>
          <a:lstStyle/>
          <a:p>
            <a:r>
              <a:rPr lang="zh-CN" altLang="en-US" b="0" i="0" dirty="0">
                <a:solidFill>
                  <a:srgbClr val="1D2129"/>
                </a:solidFill>
                <a:effectLst/>
                <a:latin typeface="PingFangSC-Regular"/>
              </a:rPr>
              <a:t>本文全面构建并讨论了四个模型。</a:t>
            </a:r>
            <a:r>
              <a:rPr lang="en-US" altLang="zh-CN" b="0" i="0" dirty="0">
                <a:solidFill>
                  <a:srgbClr val="1D2129"/>
                </a:solidFill>
                <a:effectLst/>
                <a:latin typeface="PingFangSC-Regular"/>
              </a:rPr>
              <a:t>RF </a:t>
            </a:r>
            <a:r>
              <a:rPr lang="zh-CN" altLang="en-US" b="0" i="0" dirty="0">
                <a:solidFill>
                  <a:srgbClr val="1D2129"/>
                </a:solidFill>
                <a:effectLst/>
                <a:latin typeface="PingFangSC-Regular"/>
              </a:rPr>
              <a:t>比其他三个模型表现更好；本研究发现，将气象因素统称为输入变量可以增强预测结果的准确性。</a:t>
            </a:r>
            <a:endParaRPr lang="zh-CN" altLang="en-US" dirty="0"/>
          </a:p>
        </p:txBody>
      </p:sp>
      <p:grpSp>
        <p:nvGrpSpPr>
          <p:cNvPr id="11" name="组合 10">
            <a:extLst>
              <a:ext uri="{FF2B5EF4-FFF2-40B4-BE49-F238E27FC236}">
                <a16:creationId xmlns:a16="http://schemas.microsoft.com/office/drawing/2014/main" id="{607A932F-0031-712F-0A81-515C9629AEB7}"/>
              </a:ext>
            </a:extLst>
          </p:cNvPr>
          <p:cNvGrpSpPr/>
          <p:nvPr/>
        </p:nvGrpSpPr>
        <p:grpSpPr>
          <a:xfrm>
            <a:off x="499367" y="2775101"/>
            <a:ext cx="11103748" cy="2708692"/>
            <a:chOff x="499367" y="2197636"/>
            <a:chExt cx="11103748" cy="2708692"/>
          </a:xfrm>
        </p:grpSpPr>
        <p:sp>
          <p:nvSpPr>
            <p:cNvPr id="7" name="文本框 6">
              <a:extLst>
                <a:ext uri="{FF2B5EF4-FFF2-40B4-BE49-F238E27FC236}">
                  <a16:creationId xmlns:a16="http://schemas.microsoft.com/office/drawing/2014/main" id="{61A75C64-5422-5067-6356-9D7F39E3F024}"/>
                </a:ext>
              </a:extLst>
            </p:cNvPr>
            <p:cNvSpPr txBox="1"/>
            <p:nvPr/>
          </p:nvSpPr>
          <p:spPr>
            <a:xfrm>
              <a:off x="499367" y="2197636"/>
              <a:ext cx="7854519" cy="1200329"/>
            </a:xfrm>
            <a:prstGeom prst="rect">
              <a:avLst/>
            </a:prstGeom>
            <a:noFill/>
          </p:spPr>
          <p:txBody>
            <a:bodyPr wrap="square">
              <a:spAutoFit/>
            </a:bodyPr>
            <a:lstStyle/>
            <a:p>
              <a:r>
                <a:rPr lang="zh-CN" altLang="en-US" b="0" i="0" dirty="0">
                  <a:solidFill>
                    <a:srgbClr val="1D2129"/>
                  </a:solidFill>
                  <a:effectLst/>
                  <a:latin typeface="PingFangSC-Regular"/>
                </a:rPr>
                <a:t>优点：</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1)</a:t>
              </a:r>
              <a:r>
                <a:rPr lang="zh-CN" altLang="en-US" b="0" i="0" dirty="0">
                  <a:solidFill>
                    <a:srgbClr val="1D2129"/>
                  </a:solidFill>
                  <a:effectLst/>
                  <a:latin typeface="PingFangSC-Regular"/>
                </a:rPr>
                <a:t>本研究填补了使用机器学习方法来预测港口船舶燃料消耗的文献空白。</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2</a:t>
              </a:r>
              <a:r>
                <a:rPr lang="en-US" altLang="zh-CN" dirty="0">
                  <a:solidFill>
                    <a:srgbClr val="1D2129"/>
                  </a:solidFill>
                  <a:latin typeface="PingFangSC-Regular"/>
                </a:rPr>
                <a:t>)</a:t>
              </a:r>
              <a:r>
                <a:rPr lang="zh-CN" altLang="en-US" b="0" i="0" dirty="0">
                  <a:solidFill>
                    <a:srgbClr val="1D2129"/>
                  </a:solidFill>
                  <a:effectLst/>
                  <a:latin typeface="PingFangSC-Regular"/>
                </a:rPr>
                <a:t>讨论了各种模型之间的差异</a:t>
              </a:r>
              <a:r>
                <a:rPr lang="zh-CN" altLang="en-US" dirty="0">
                  <a:solidFill>
                    <a:srgbClr val="1D2129"/>
                  </a:solidFill>
                  <a:latin typeface="PingFangSC-Regular"/>
                </a:rPr>
                <a:t>。</a:t>
              </a:r>
              <a:endParaRPr lang="en-US" altLang="zh-CN" dirty="0">
                <a:solidFill>
                  <a:srgbClr val="1D2129"/>
                </a:solidFill>
                <a:latin typeface="PingFangSC-Regular"/>
              </a:endParaRPr>
            </a:p>
            <a:p>
              <a:r>
                <a:rPr lang="en-US" altLang="zh-CN" dirty="0">
                  <a:solidFill>
                    <a:srgbClr val="1D2129"/>
                  </a:solidFill>
                  <a:latin typeface="PingFangSC-Regular"/>
                </a:rPr>
                <a:t>3)</a:t>
              </a:r>
              <a:r>
                <a:rPr lang="zh-CN" altLang="en-US" b="0" i="0" dirty="0">
                  <a:solidFill>
                    <a:srgbClr val="1D2129"/>
                  </a:solidFill>
                  <a:effectLst/>
                  <a:latin typeface="PingFangSC-Regular"/>
                </a:rPr>
                <a:t>本研究调查了气象因素对预测的贡献</a:t>
              </a:r>
              <a:r>
                <a:rPr lang="en-US" altLang="zh-CN" b="0" i="0" dirty="0">
                  <a:solidFill>
                    <a:srgbClr val="1D2129"/>
                  </a:solidFill>
                  <a:effectLst/>
                  <a:latin typeface="PingFangSC-Regular"/>
                </a:rPr>
                <a:t>.</a:t>
              </a:r>
              <a:endParaRPr lang="zh-CN" altLang="en-US" dirty="0"/>
            </a:p>
          </p:txBody>
        </p:sp>
        <p:sp>
          <p:nvSpPr>
            <p:cNvPr id="10" name="文本框 9">
              <a:extLst>
                <a:ext uri="{FF2B5EF4-FFF2-40B4-BE49-F238E27FC236}">
                  <a16:creationId xmlns:a16="http://schemas.microsoft.com/office/drawing/2014/main" id="{AAE8AA51-423C-CF43-F4BD-E35A5479D01D}"/>
                </a:ext>
              </a:extLst>
            </p:cNvPr>
            <p:cNvSpPr txBox="1"/>
            <p:nvPr/>
          </p:nvSpPr>
          <p:spPr>
            <a:xfrm>
              <a:off x="499367" y="3429000"/>
              <a:ext cx="11103748" cy="1477328"/>
            </a:xfrm>
            <a:prstGeom prst="rect">
              <a:avLst/>
            </a:prstGeom>
            <a:noFill/>
          </p:spPr>
          <p:txBody>
            <a:bodyPr wrap="square">
              <a:spAutoFit/>
            </a:bodyPr>
            <a:lstStyle/>
            <a:p>
              <a:r>
                <a:rPr lang="zh-CN" altLang="en-US" b="0" i="0" dirty="0">
                  <a:solidFill>
                    <a:srgbClr val="1D2129"/>
                  </a:solidFill>
                  <a:effectLst/>
                  <a:latin typeface="PingFangSC-Regular"/>
                </a:rPr>
                <a:t>缺陷：</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1)</a:t>
              </a:r>
              <a:r>
                <a:rPr lang="zh-CN" altLang="en-US" b="0" i="0" dirty="0">
                  <a:solidFill>
                    <a:srgbClr val="1D2129"/>
                  </a:solidFill>
                  <a:effectLst/>
                  <a:latin typeface="PingFangSC-Regular"/>
                </a:rPr>
                <a:t>这项研究受到高精度</a:t>
              </a:r>
              <a:r>
                <a:rPr lang="zh-CN" altLang="en-US" dirty="0">
                  <a:solidFill>
                    <a:srgbClr val="1D2129"/>
                  </a:solidFill>
                  <a:latin typeface="PingFangSC-Regular"/>
                </a:rPr>
                <a:t>的</a:t>
              </a:r>
              <a:r>
                <a:rPr lang="zh-CN" altLang="en-US" b="0" i="0" dirty="0">
                  <a:solidFill>
                    <a:srgbClr val="1D2129"/>
                  </a:solidFill>
                  <a:effectLst/>
                  <a:latin typeface="PingFangSC-Regular"/>
                </a:rPr>
                <a:t>气象信息的限制。低精度气象信息会导致机器学习模型中的噪声并导致预测结果不准确。未来的研究可以探索更多的影响港口船舶燃油消耗的气象因素。</a:t>
              </a:r>
              <a:endParaRPr lang="en-US" altLang="zh-CN" b="0" i="0" dirty="0">
                <a:solidFill>
                  <a:srgbClr val="1D2129"/>
                </a:solidFill>
                <a:effectLst/>
                <a:latin typeface="PingFangSC-Regular"/>
              </a:endParaRPr>
            </a:p>
            <a:p>
              <a:r>
                <a:rPr lang="en-US" altLang="zh-CN" b="0" i="0" dirty="0">
                  <a:solidFill>
                    <a:srgbClr val="1D2129"/>
                  </a:solidFill>
                  <a:effectLst/>
                  <a:latin typeface="PingFangSC-Regular"/>
                </a:rPr>
                <a:t>2)</a:t>
              </a:r>
              <a:r>
                <a:rPr lang="zh-CN" altLang="en-US" b="0" i="0" dirty="0">
                  <a:solidFill>
                    <a:srgbClr val="1D2129"/>
                  </a:solidFill>
                  <a:effectLst/>
                  <a:latin typeface="PingFangSC-Regular"/>
                </a:rPr>
                <a:t>机器学习模型的另一个限制是数据集中异常利用点的影响，这可能会导致预测值出现更显着的错误。未来的研究可能会尝试改进模型并解决问题，以实现更好的预测精度</a:t>
              </a:r>
              <a:r>
                <a:rPr lang="zh-CN" altLang="en-US" dirty="0">
                  <a:solidFill>
                    <a:srgbClr val="1D2129"/>
                  </a:solidFill>
                  <a:latin typeface="PingFangSC-Regular"/>
                </a:rPr>
                <a:t>。</a:t>
              </a:r>
              <a:endParaRPr lang="zh-CN" altLang="en-US" dirty="0"/>
            </a:p>
          </p:txBody>
        </p:sp>
      </p:grpSp>
      <p:sp>
        <p:nvSpPr>
          <p:cNvPr id="13" name="文本框 12">
            <a:extLst>
              <a:ext uri="{FF2B5EF4-FFF2-40B4-BE49-F238E27FC236}">
                <a16:creationId xmlns:a16="http://schemas.microsoft.com/office/drawing/2014/main" id="{E4B4C716-C791-945F-3F50-4C15FC4EFD00}"/>
              </a:ext>
            </a:extLst>
          </p:cNvPr>
          <p:cNvSpPr txBox="1"/>
          <p:nvPr/>
        </p:nvSpPr>
        <p:spPr>
          <a:xfrm>
            <a:off x="499367" y="242951"/>
            <a:ext cx="921058" cy="369332"/>
          </a:xfrm>
          <a:prstGeom prst="rect">
            <a:avLst/>
          </a:prstGeom>
          <a:noFill/>
        </p:spPr>
        <p:txBody>
          <a:bodyPr wrap="square">
            <a:spAutoFit/>
          </a:bodyPr>
          <a:lstStyle/>
          <a:p>
            <a:r>
              <a:rPr lang="zh-CN" altLang="en-US" b="0" i="0" dirty="0">
                <a:solidFill>
                  <a:schemeClr val="bg1"/>
                </a:solidFill>
                <a:effectLst/>
                <a:latin typeface="PingFangSC-Regular"/>
              </a:rPr>
              <a:t>总结</a:t>
            </a:r>
            <a:endParaRPr lang="en-US" altLang="zh-CN" b="0" i="0" dirty="0">
              <a:solidFill>
                <a:schemeClr val="bg1"/>
              </a:solidFill>
              <a:effectLst/>
              <a:latin typeface="PingFangSC-Regular"/>
            </a:endParaRPr>
          </a:p>
        </p:txBody>
      </p:sp>
    </p:spTree>
    <p:extLst>
      <p:ext uri="{BB962C8B-B14F-4D97-AF65-F5344CB8AC3E}">
        <p14:creationId xmlns:p14="http://schemas.microsoft.com/office/powerpoint/2010/main" val="1536646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84145" y="1"/>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2" name="矩形 11"/>
          <p:cNvSpPr/>
          <p:nvPr/>
        </p:nvSpPr>
        <p:spPr>
          <a:xfrm>
            <a:off x="9603951" y="0"/>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5" name="矩形 14"/>
          <p:cNvSpPr/>
          <p:nvPr/>
        </p:nvSpPr>
        <p:spPr>
          <a:xfrm>
            <a:off x="6213982" y="3059678"/>
            <a:ext cx="3722494" cy="132343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000" b="1" i="0" u="none" strike="noStrike" kern="1200" cap="none" spc="30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谢 谢！</a:t>
            </a:r>
            <a:endParaRPr kumimoji="0" lang="en-US" sz="8000" b="1" i="0" u="none" strike="noStrike" kern="1200" cap="none" spc="300" normalizeH="0" baseline="0" noProof="0" dirty="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6" name="矩形 15"/>
          <p:cNvSpPr/>
          <p:nvPr/>
        </p:nvSpPr>
        <p:spPr>
          <a:xfrm>
            <a:off x="8784145" y="4611562"/>
            <a:ext cx="409903" cy="2249212"/>
          </a:xfrm>
          <a:prstGeom prst="rect">
            <a:avLst/>
          </a:prstGeom>
          <a:solidFill>
            <a:srgbClr val="2D8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7" name="矩形 16"/>
          <p:cNvSpPr/>
          <p:nvPr/>
        </p:nvSpPr>
        <p:spPr>
          <a:xfrm>
            <a:off x="9603951" y="4611561"/>
            <a:ext cx="409903" cy="22492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 name="椭圆 1"/>
          <p:cNvSpPr/>
          <p:nvPr/>
        </p:nvSpPr>
        <p:spPr>
          <a:xfrm>
            <a:off x="6558237" y="5042352"/>
            <a:ext cx="312459" cy="312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9" name="椭圆 18"/>
          <p:cNvSpPr/>
          <p:nvPr/>
        </p:nvSpPr>
        <p:spPr>
          <a:xfrm>
            <a:off x="6558237" y="5499619"/>
            <a:ext cx="312459" cy="3124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12" name="灯片编号占位符 11">
            <a:extLst>
              <a:ext uri="{FF2B5EF4-FFF2-40B4-BE49-F238E27FC236}">
                <a16:creationId xmlns:a16="http://schemas.microsoft.com/office/drawing/2014/main" id="{31F7CE07-0155-4B2A-9ED2-70E587271AC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文本框 4">
            <a:extLst>
              <a:ext uri="{FF2B5EF4-FFF2-40B4-BE49-F238E27FC236}">
                <a16:creationId xmlns:a16="http://schemas.microsoft.com/office/drawing/2014/main" id="{5BB51EA7-4876-8CE2-3C96-DC30781A661C}"/>
              </a:ext>
            </a:extLst>
          </p:cNvPr>
          <p:cNvSpPr txBox="1"/>
          <p:nvPr/>
        </p:nvSpPr>
        <p:spPr>
          <a:xfrm>
            <a:off x="410609" y="973470"/>
            <a:ext cx="11316793" cy="129137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b="0" i="0" dirty="0">
                <a:solidFill>
                  <a:srgbClr val="1D2129"/>
                </a:solidFill>
                <a:effectLst/>
                <a:latin typeface="PingFangSC-Regular"/>
              </a:rPr>
              <a:t>预测与</a:t>
            </a:r>
            <a:r>
              <a:rPr lang="zh-CN" altLang="en-US" b="0" i="0" dirty="0">
                <a:solidFill>
                  <a:srgbClr val="C00000"/>
                </a:solidFill>
                <a:effectLst/>
                <a:latin typeface="PingFangSC-Regular"/>
              </a:rPr>
              <a:t>船舶</a:t>
            </a:r>
            <a:r>
              <a:rPr lang="zh-CN" altLang="en-US" b="0" i="0" dirty="0">
                <a:solidFill>
                  <a:srgbClr val="1D2129"/>
                </a:solidFill>
                <a:effectLst/>
                <a:latin typeface="PingFangSC-Regular"/>
              </a:rPr>
              <a:t>和</a:t>
            </a:r>
            <a:r>
              <a:rPr lang="zh-CN" altLang="en-US" b="0" i="0" dirty="0">
                <a:solidFill>
                  <a:srgbClr val="C00000"/>
                </a:solidFill>
                <a:effectLst/>
                <a:latin typeface="PingFangSC-Regular"/>
              </a:rPr>
              <a:t>气象因素</a:t>
            </a:r>
            <a:r>
              <a:rPr lang="zh-CN" altLang="en-US" b="0" i="0" dirty="0">
                <a:solidFill>
                  <a:srgbClr val="1D2129"/>
                </a:solidFill>
                <a:effectLst/>
                <a:latin typeface="PingFangSC-Regular"/>
              </a:rPr>
              <a:t>相关的港口船舶的</a:t>
            </a:r>
            <a:r>
              <a:rPr lang="zh-CN" altLang="en-US" b="0" i="0" dirty="0">
                <a:solidFill>
                  <a:srgbClr val="C00000"/>
                </a:solidFill>
                <a:effectLst/>
                <a:latin typeface="PingFangSC-Regular"/>
              </a:rPr>
              <a:t>燃料消耗</a:t>
            </a:r>
            <a:r>
              <a:rPr lang="zh-CN" altLang="en-US" b="0" i="0" dirty="0">
                <a:solidFill>
                  <a:srgbClr val="1D2129"/>
                </a:solidFill>
                <a:effectLst/>
                <a:latin typeface="PingFangSC-Regular"/>
              </a:rPr>
              <a:t>，机器学习模型优于统计线性回归模型（</a:t>
            </a:r>
            <a:r>
              <a:rPr lang="en-US" altLang="zh-CN" b="0" i="0" dirty="0">
                <a:solidFill>
                  <a:srgbClr val="1D2129"/>
                </a:solidFill>
                <a:effectLst/>
                <a:latin typeface="PingFangSC-Regular"/>
              </a:rPr>
              <a:t>Ridge </a:t>
            </a:r>
            <a:r>
              <a:rPr lang="zh-CN" altLang="en-US" b="0" i="0" dirty="0">
                <a:solidFill>
                  <a:srgbClr val="1D2129"/>
                </a:solidFill>
                <a:effectLst/>
                <a:latin typeface="PingFangSC-Regular"/>
              </a:rPr>
              <a:t>回归）。</a:t>
            </a:r>
            <a:endParaRPr lang="en-US" altLang="zh-CN" b="0" i="0" dirty="0">
              <a:solidFill>
                <a:srgbClr val="1D2129"/>
              </a:solidFill>
              <a:effectLst/>
              <a:latin typeface="PingFangSC-Regular"/>
            </a:endParaRPr>
          </a:p>
          <a:p>
            <a:pPr marL="285750" indent="-285750">
              <a:lnSpc>
                <a:spcPct val="150000"/>
              </a:lnSpc>
              <a:buFont typeface="Wingdings" panose="05000000000000000000" pitchFamily="2" charset="2"/>
              <a:buChar char="Ø"/>
            </a:pPr>
            <a:r>
              <a:rPr lang="zh-CN" altLang="en-US" b="0" i="0" dirty="0">
                <a:solidFill>
                  <a:srgbClr val="1D2129"/>
                </a:solidFill>
                <a:effectLst/>
                <a:latin typeface="PingFangSC-Regular"/>
              </a:rPr>
              <a:t>本研究进一步研究了</a:t>
            </a:r>
            <a:r>
              <a:rPr lang="zh-CN" altLang="en-US" b="0" i="0" dirty="0">
                <a:solidFill>
                  <a:srgbClr val="C00000"/>
                </a:solidFill>
                <a:effectLst/>
                <a:latin typeface="PingFangSC-Regular"/>
              </a:rPr>
              <a:t>气象因子是否增强了燃油消耗</a:t>
            </a:r>
            <a:r>
              <a:rPr lang="zh-CN" altLang="en-US" b="0" i="0" dirty="0">
                <a:solidFill>
                  <a:srgbClr val="1D2129"/>
                </a:solidFill>
                <a:effectLst/>
                <a:latin typeface="PingFangSC-Regular"/>
              </a:rPr>
              <a:t>的预测</a:t>
            </a:r>
            <a:r>
              <a:rPr lang="zh-CN" altLang="en-US" dirty="0">
                <a:solidFill>
                  <a:srgbClr val="1D2129"/>
                </a:solidFill>
                <a:latin typeface="PingFangSC-Regular"/>
              </a:rPr>
              <a:t>，</a:t>
            </a:r>
            <a:r>
              <a:rPr lang="zh-CN" altLang="en-US" b="0" i="0" dirty="0">
                <a:solidFill>
                  <a:srgbClr val="1D2129"/>
                </a:solidFill>
                <a:effectLst/>
                <a:latin typeface="PingFangSC-Regular"/>
              </a:rPr>
              <a:t>随机森林模型优于其他模型。</a:t>
            </a:r>
            <a:endParaRPr lang="en-US" altLang="zh-CN" b="0" i="0" dirty="0">
              <a:solidFill>
                <a:srgbClr val="1D2129"/>
              </a:solidFill>
              <a:effectLst/>
              <a:latin typeface="PingFangSC-Regular"/>
            </a:endParaRPr>
          </a:p>
          <a:p>
            <a:pPr marL="285750" indent="-285750">
              <a:lnSpc>
                <a:spcPct val="150000"/>
              </a:lnSpc>
              <a:buFont typeface="Wingdings" panose="05000000000000000000" pitchFamily="2" charset="2"/>
              <a:buChar char="Ø"/>
            </a:pPr>
            <a:r>
              <a:rPr lang="zh-CN" altLang="en-US" b="0" i="0" dirty="0">
                <a:solidFill>
                  <a:srgbClr val="1D2129"/>
                </a:solidFill>
                <a:effectLst/>
                <a:latin typeface="PingFangSC-Regular"/>
              </a:rPr>
              <a:t>气象因子对油耗预测具有综合增值作用，将准确率从 </a:t>
            </a:r>
            <a:r>
              <a:rPr lang="en-US" altLang="zh-CN" b="0" i="0" dirty="0">
                <a:solidFill>
                  <a:srgbClr val="1D2129"/>
                </a:solidFill>
                <a:effectLst/>
                <a:latin typeface="PingFangSC-Regular"/>
              </a:rPr>
              <a:t>0.7 </a:t>
            </a:r>
            <a:r>
              <a:rPr lang="zh-CN" altLang="en-US" b="0" i="0" dirty="0">
                <a:solidFill>
                  <a:srgbClr val="1D2129"/>
                </a:solidFill>
                <a:effectLst/>
                <a:latin typeface="PingFangSC-Regular"/>
              </a:rPr>
              <a:t>提高到 </a:t>
            </a:r>
            <a:r>
              <a:rPr lang="en-US" altLang="zh-CN" b="0" i="0" dirty="0">
                <a:solidFill>
                  <a:srgbClr val="1D2129"/>
                </a:solidFill>
                <a:effectLst/>
                <a:latin typeface="PingFangSC-Regular"/>
              </a:rPr>
              <a:t>38.9%</a:t>
            </a:r>
            <a:r>
              <a:rPr lang="zh-CN" altLang="en-US" b="0" i="0" dirty="0">
                <a:solidFill>
                  <a:srgbClr val="1D2129"/>
                </a:solidFill>
                <a:effectLst/>
                <a:latin typeface="PingFangSC-Regular"/>
              </a:rPr>
              <a:t>。</a:t>
            </a:r>
            <a:endParaRPr lang="zh-CN" altLang="en-US" b="1" dirty="0">
              <a:solidFill>
                <a:srgbClr val="3E3E3E"/>
              </a:solidFill>
              <a:latin typeface="FangSong" charset="-122"/>
              <a:ea typeface="FangSong" charset="-122"/>
              <a:cs typeface="FangSong" charset="-122"/>
            </a:endParaRPr>
          </a:p>
        </p:txBody>
      </p:sp>
      <p:grpSp>
        <p:nvGrpSpPr>
          <p:cNvPr id="13" name="组合 12">
            <a:extLst>
              <a:ext uri="{FF2B5EF4-FFF2-40B4-BE49-F238E27FC236}">
                <a16:creationId xmlns:a16="http://schemas.microsoft.com/office/drawing/2014/main" id="{BDAB1C75-85E7-3933-A834-20FEA7054DBF}"/>
              </a:ext>
            </a:extLst>
          </p:cNvPr>
          <p:cNvGrpSpPr/>
          <p:nvPr/>
        </p:nvGrpSpPr>
        <p:grpSpPr>
          <a:xfrm>
            <a:off x="695399" y="2828834"/>
            <a:ext cx="3577730" cy="1200329"/>
            <a:chOff x="5463695" y="4747176"/>
            <a:chExt cx="3577730" cy="1200329"/>
          </a:xfrm>
        </p:grpSpPr>
        <p:sp>
          <p:nvSpPr>
            <p:cNvPr id="6" name="文本框 5">
              <a:extLst>
                <a:ext uri="{FF2B5EF4-FFF2-40B4-BE49-F238E27FC236}">
                  <a16:creationId xmlns:a16="http://schemas.microsoft.com/office/drawing/2014/main" id="{46DE26FA-C6D2-45C8-AEA7-2E54F60B7DF4}"/>
                </a:ext>
              </a:extLst>
            </p:cNvPr>
            <p:cNvSpPr txBox="1"/>
            <p:nvPr/>
          </p:nvSpPr>
          <p:spPr>
            <a:xfrm>
              <a:off x="5463695" y="5162676"/>
              <a:ext cx="1655207"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用到的算法：</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a:extLst>
                <a:ext uri="{FF2B5EF4-FFF2-40B4-BE49-F238E27FC236}">
                  <a16:creationId xmlns:a16="http://schemas.microsoft.com/office/drawing/2014/main" id="{1235A730-5DDF-492D-84BF-74D4E769361C}"/>
                </a:ext>
              </a:extLst>
            </p:cNvPr>
            <p:cNvSpPr txBox="1"/>
            <p:nvPr/>
          </p:nvSpPr>
          <p:spPr>
            <a:xfrm>
              <a:off x="6560598" y="4747176"/>
              <a:ext cx="2480827"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支持向量回归</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岭回归</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随机森林</a:t>
              </a:r>
              <a:endPar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人工神经网络</a:t>
              </a:r>
            </a:p>
          </p:txBody>
        </p:sp>
        <p:sp>
          <p:nvSpPr>
            <p:cNvPr id="9" name="左大括号 8">
              <a:extLst>
                <a:ext uri="{FF2B5EF4-FFF2-40B4-BE49-F238E27FC236}">
                  <a16:creationId xmlns:a16="http://schemas.microsoft.com/office/drawing/2014/main" id="{A0DDD86D-4B68-B4A5-E985-28951B835BE3}"/>
                </a:ext>
              </a:extLst>
            </p:cNvPr>
            <p:cNvSpPr/>
            <p:nvPr/>
          </p:nvSpPr>
          <p:spPr>
            <a:xfrm>
              <a:off x="7037030" y="4879289"/>
              <a:ext cx="288032" cy="936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73233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背景</a:t>
            </a:r>
          </a:p>
        </p:txBody>
      </p:sp>
      <p:sp>
        <p:nvSpPr>
          <p:cNvPr id="2" name="灯片编号占位符 1">
            <a:extLst>
              <a:ext uri="{FF2B5EF4-FFF2-40B4-BE49-F238E27FC236}">
                <a16:creationId xmlns:a16="http://schemas.microsoft.com/office/drawing/2014/main" id="{76AD44BD-8381-409E-AC64-709E27D731C6}"/>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8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41744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Bes ̧</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ikçi</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(2016)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ANN</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5" name="图片 4">
            <a:extLst>
              <a:ext uri="{FF2B5EF4-FFF2-40B4-BE49-F238E27FC236}">
                <a16:creationId xmlns:a16="http://schemas.microsoft.com/office/drawing/2014/main" id="{FC35FC4F-3CA6-0516-C95A-E6EAF830AE8B}"/>
              </a:ext>
            </a:extLst>
          </p:cNvPr>
          <p:cNvPicPr>
            <a:picLocks noChangeAspect="1"/>
          </p:cNvPicPr>
          <p:nvPr/>
        </p:nvPicPr>
        <p:blipFill>
          <a:blip r:embed="rId3"/>
          <a:stretch>
            <a:fillRect/>
          </a:stretch>
        </p:blipFill>
        <p:spPr>
          <a:xfrm>
            <a:off x="478280" y="848150"/>
            <a:ext cx="4830567" cy="2784243"/>
          </a:xfrm>
          <a:prstGeom prst="rect">
            <a:avLst/>
          </a:prstGeom>
        </p:spPr>
      </p:pic>
      <p:pic>
        <p:nvPicPr>
          <p:cNvPr id="10" name="图片 9">
            <a:extLst>
              <a:ext uri="{FF2B5EF4-FFF2-40B4-BE49-F238E27FC236}">
                <a16:creationId xmlns:a16="http://schemas.microsoft.com/office/drawing/2014/main" id="{62A801CA-A19C-DC09-AA88-367BE7F8533C}"/>
              </a:ext>
            </a:extLst>
          </p:cNvPr>
          <p:cNvPicPr>
            <a:picLocks noChangeAspect="1"/>
          </p:cNvPicPr>
          <p:nvPr/>
        </p:nvPicPr>
        <p:blipFill>
          <a:blip r:embed="rId4"/>
          <a:stretch>
            <a:fillRect/>
          </a:stretch>
        </p:blipFill>
        <p:spPr>
          <a:xfrm>
            <a:off x="478280" y="3748598"/>
            <a:ext cx="4830567" cy="2339974"/>
          </a:xfrm>
          <a:prstGeom prst="rect">
            <a:avLst/>
          </a:prstGeom>
        </p:spPr>
      </p:pic>
      <p:pic>
        <p:nvPicPr>
          <p:cNvPr id="16" name="图片 15">
            <a:extLst>
              <a:ext uri="{FF2B5EF4-FFF2-40B4-BE49-F238E27FC236}">
                <a16:creationId xmlns:a16="http://schemas.microsoft.com/office/drawing/2014/main" id="{3B33D2B7-474B-34FD-0D8A-6B450EFFDCDF}"/>
              </a:ext>
            </a:extLst>
          </p:cNvPr>
          <p:cNvPicPr>
            <a:picLocks noChangeAspect="1"/>
          </p:cNvPicPr>
          <p:nvPr/>
        </p:nvPicPr>
        <p:blipFill>
          <a:blip r:embed="rId5"/>
          <a:stretch>
            <a:fillRect/>
          </a:stretch>
        </p:blipFill>
        <p:spPr>
          <a:xfrm>
            <a:off x="5796318" y="2240271"/>
            <a:ext cx="5700282" cy="2751460"/>
          </a:xfrm>
          <a:prstGeom prst="rect">
            <a:avLst/>
          </a:prstGeom>
        </p:spPr>
      </p:pic>
    </p:spTree>
    <p:extLst>
      <p:ext uri="{BB962C8B-B14F-4D97-AF65-F5344CB8AC3E}">
        <p14:creationId xmlns:p14="http://schemas.microsoft.com/office/powerpoint/2010/main" val="186795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41744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Bes ̧</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ikçi</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(2016)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ANN</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3" name="图片 2">
            <a:extLst>
              <a:ext uri="{FF2B5EF4-FFF2-40B4-BE49-F238E27FC236}">
                <a16:creationId xmlns:a16="http://schemas.microsoft.com/office/drawing/2014/main" id="{B6282F8B-F0B9-E411-8F1D-F098B98ABD22}"/>
              </a:ext>
            </a:extLst>
          </p:cNvPr>
          <p:cNvPicPr>
            <a:picLocks noChangeAspect="1"/>
          </p:cNvPicPr>
          <p:nvPr/>
        </p:nvPicPr>
        <p:blipFill rotWithShape="1">
          <a:blip r:embed="rId3"/>
          <a:srcRect t="1082"/>
          <a:stretch/>
        </p:blipFill>
        <p:spPr>
          <a:xfrm>
            <a:off x="218549" y="1029810"/>
            <a:ext cx="6759300" cy="5003526"/>
          </a:xfrm>
          <a:prstGeom prst="rect">
            <a:avLst/>
          </a:prstGeom>
        </p:spPr>
      </p:pic>
      <p:grpSp>
        <p:nvGrpSpPr>
          <p:cNvPr id="34" name="组合 33">
            <a:extLst>
              <a:ext uri="{FF2B5EF4-FFF2-40B4-BE49-F238E27FC236}">
                <a16:creationId xmlns:a16="http://schemas.microsoft.com/office/drawing/2014/main" id="{B956D988-E2C5-D4C1-3E40-42A07B375B85}"/>
              </a:ext>
            </a:extLst>
          </p:cNvPr>
          <p:cNvGrpSpPr/>
          <p:nvPr/>
        </p:nvGrpSpPr>
        <p:grpSpPr>
          <a:xfrm>
            <a:off x="7358081" y="960747"/>
            <a:ext cx="3249503" cy="612559"/>
            <a:chOff x="7358081" y="966757"/>
            <a:chExt cx="3249503" cy="612559"/>
          </a:xfrm>
        </p:grpSpPr>
        <p:pic>
          <p:nvPicPr>
            <p:cNvPr id="9" name="图片 8">
              <a:extLst>
                <a:ext uri="{FF2B5EF4-FFF2-40B4-BE49-F238E27FC236}">
                  <a16:creationId xmlns:a16="http://schemas.microsoft.com/office/drawing/2014/main" id="{00CE4D65-07F6-FE10-F45D-CBC3665FDEDA}"/>
                </a:ext>
              </a:extLst>
            </p:cNvPr>
            <p:cNvPicPr>
              <a:picLocks noChangeAspect="1"/>
            </p:cNvPicPr>
            <p:nvPr/>
          </p:nvPicPr>
          <p:blipFill rotWithShape="1">
            <a:blip r:embed="rId4"/>
            <a:srcRect l="4163" t="17097" r="12368" b="13995"/>
            <a:stretch/>
          </p:blipFill>
          <p:spPr>
            <a:xfrm>
              <a:off x="7358081" y="966757"/>
              <a:ext cx="1799392" cy="612559"/>
            </a:xfrm>
            <a:prstGeom prst="rect">
              <a:avLst/>
            </a:prstGeom>
          </p:spPr>
        </p:pic>
        <p:pic>
          <p:nvPicPr>
            <p:cNvPr id="11" name="图片 10">
              <a:extLst>
                <a:ext uri="{FF2B5EF4-FFF2-40B4-BE49-F238E27FC236}">
                  <a16:creationId xmlns:a16="http://schemas.microsoft.com/office/drawing/2014/main" id="{D7BBD0A9-B688-640E-E0C6-5A37F23A6B71}"/>
                </a:ext>
              </a:extLst>
            </p:cNvPr>
            <p:cNvPicPr>
              <a:picLocks noChangeAspect="1"/>
            </p:cNvPicPr>
            <p:nvPr/>
          </p:nvPicPr>
          <p:blipFill>
            <a:blip r:embed="rId5"/>
            <a:stretch>
              <a:fillRect/>
            </a:stretch>
          </p:blipFill>
          <p:spPr>
            <a:xfrm>
              <a:off x="9537705" y="1055533"/>
              <a:ext cx="1069879" cy="435006"/>
            </a:xfrm>
            <a:prstGeom prst="rect">
              <a:avLst/>
            </a:prstGeom>
          </p:spPr>
        </p:pic>
      </p:grpSp>
      <p:grpSp>
        <p:nvGrpSpPr>
          <p:cNvPr id="40" name="组合 39">
            <a:extLst>
              <a:ext uri="{FF2B5EF4-FFF2-40B4-BE49-F238E27FC236}">
                <a16:creationId xmlns:a16="http://schemas.microsoft.com/office/drawing/2014/main" id="{AA54FBE3-6FB3-85FE-6BA8-F78EEE4907DA}"/>
              </a:ext>
            </a:extLst>
          </p:cNvPr>
          <p:cNvGrpSpPr/>
          <p:nvPr/>
        </p:nvGrpSpPr>
        <p:grpSpPr>
          <a:xfrm>
            <a:off x="7358081" y="2237822"/>
            <a:ext cx="4560681" cy="3666179"/>
            <a:chOff x="7358081" y="2237822"/>
            <a:chExt cx="4560681" cy="3666179"/>
          </a:xfrm>
        </p:grpSpPr>
        <p:grpSp>
          <p:nvGrpSpPr>
            <p:cNvPr id="35" name="组合 34">
              <a:extLst>
                <a:ext uri="{FF2B5EF4-FFF2-40B4-BE49-F238E27FC236}">
                  <a16:creationId xmlns:a16="http://schemas.microsoft.com/office/drawing/2014/main" id="{06471334-6A1A-43EB-ECA2-177A29BCF544}"/>
                </a:ext>
              </a:extLst>
            </p:cNvPr>
            <p:cNvGrpSpPr/>
            <p:nvPr/>
          </p:nvGrpSpPr>
          <p:grpSpPr>
            <a:xfrm>
              <a:off x="7358081" y="2237822"/>
              <a:ext cx="4560681" cy="1937215"/>
              <a:chOff x="7346748" y="2779360"/>
              <a:chExt cx="4560681" cy="1937215"/>
            </a:xfrm>
          </p:grpSpPr>
          <p:pic>
            <p:nvPicPr>
              <p:cNvPr id="13" name="图片 12">
                <a:extLst>
                  <a:ext uri="{FF2B5EF4-FFF2-40B4-BE49-F238E27FC236}">
                    <a16:creationId xmlns:a16="http://schemas.microsoft.com/office/drawing/2014/main" id="{2D0DA56D-483F-6210-5B11-ED4C02C1B5B8}"/>
                  </a:ext>
                </a:extLst>
              </p:cNvPr>
              <p:cNvPicPr>
                <a:picLocks noChangeAspect="1"/>
              </p:cNvPicPr>
              <p:nvPr/>
            </p:nvPicPr>
            <p:blipFill>
              <a:blip r:embed="rId6"/>
              <a:stretch>
                <a:fillRect/>
              </a:stretch>
            </p:blipFill>
            <p:spPr>
              <a:xfrm>
                <a:off x="7346748" y="4104016"/>
                <a:ext cx="1674967" cy="612559"/>
              </a:xfrm>
              <a:prstGeom prst="rect">
                <a:avLst/>
              </a:prstGeom>
            </p:spPr>
          </p:pic>
          <p:pic>
            <p:nvPicPr>
              <p:cNvPr id="22" name="图片 21">
                <a:extLst>
                  <a:ext uri="{FF2B5EF4-FFF2-40B4-BE49-F238E27FC236}">
                    <a16:creationId xmlns:a16="http://schemas.microsoft.com/office/drawing/2014/main" id="{131B756A-B2F2-E08A-4441-1CED7BFE1CB1}"/>
                  </a:ext>
                </a:extLst>
              </p:cNvPr>
              <p:cNvPicPr>
                <a:picLocks noChangeAspect="1"/>
              </p:cNvPicPr>
              <p:nvPr/>
            </p:nvPicPr>
            <p:blipFill>
              <a:blip r:embed="rId7"/>
              <a:stretch>
                <a:fillRect/>
              </a:stretch>
            </p:blipFill>
            <p:spPr>
              <a:xfrm>
                <a:off x="7358081" y="2779360"/>
                <a:ext cx="4549348" cy="424882"/>
              </a:xfrm>
              <a:prstGeom prst="rect">
                <a:avLst/>
              </a:prstGeom>
            </p:spPr>
          </p:pic>
          <p:pic>
            <p:nvPicPr>
              <p:cNvPr id="33" name="图片 32">
                <a:extLst>
                  <a:ext uri="{FF2B5EF4-FFF2-40B4-BE49-F238E27FC236}">
                    <a16:creationId xmlns:a16="http://schemas.microsoft.com/office/drawing/2014/main" id="{CCAB126C-9B49-6490-7047-27E6A195EE0B}"/>
                  </a:ext>
                </a:extLst>
              </p:cNvPr>
              <p:cNvPicPr>
                <a:picLocks noChangeAspect="1"/>
              </p:cNvPicPr>
              <p:nvPr/>
            </p:nvPicPr>
            <p:blipFill rotWithShape="1">
              <a:blip r:embed="rId8"/>
              <a:srcRect l="5491"/>
              <a:stretch/>
            </p:blipFill>
            <p:spPr>
              <a:xfrm>
                <a:off x="7358081" y="3200555"/>
                <a:ext cx="4549348" cy="761093"/>
              </a:xfrm>
              <a:prstGeom prst="rect">
                <a:avLst/>
              </a:prstGeom>
            </p:spPr>
          </p:pic>
        </p:grpSp>
        <p:pic>
          <p:nvPicPr>
            <p:cNvPr id="37" name="图片 36">
              <a:extLst>
                <a:ext uri="{FF2B5EF4-FFF2-40B4-BE49-F238E27FC236}">
                  <a16:creationId xmlns:a16="http://schemas.microsoft.com/office/drawing/2014/main" id="{43C57C28-B700-B4B1-545A-98525E992AB2}"/>
                </a:ext>
              </a:extLst>
            </p:cNvPr>
            <p:cNvPicPr>
              <a:picLocks noChangeAspect="1"/>
            </p:cNvPicPr>
            <p:nvPr/>
          </p:nvPicPr>
          <p:blipFill>
            <a:blip r:embed="rId9"/>
            <a:stretch>
              <a:fillRect/>
            </a:stretch>
          </p:blipFill>
          <p:spPr>
            <a:xfrm>
              <a:off x="7369413" y="4317405"/>
              <a:ext cx="2607779" cy="757406"/>
            </a:xfrm>
            <a:prstGeom prst="rect">
              <a:avLst/>
            </a:prstGeom>
          </p:spPr>
        </p:pic>
        <p:pic>
          <p:nvPicPr>
            <p:cNvPr id="39" name="图片 38">
              <a:extLst>
                <a:ext uri="{FF2B5EF4-FFF2-40B4-BE49-F238E27FC236}">
                  <a16:creationId xmlns:a16="http://schemas.microsoft.com/office/drawing/2014/main" id="{F3CAA438-A84A-6B1F-EE19-778DCC281C4E}"/>
                </a:ext>
              </a:extLst>
            </p:cNvPr>
            <p:cNvPicPr>
              <a:picLocks noChangeAspect="1"/>
            </p:cNvPicPr>
            <p:nvPr/>
          </p:nvPicPr>
          <p:blipFill>
            <a:blip r:embed="rId10"/>
            <a:stretch>
              <a:fillRect/>
            </a:stretch>
          </p:blipFill>
          <p:spPr>
            <a:xfrm>
              <a:off x="7358081" y="5217179"/>
              <a:ext cx="1722030" cy="686822"/>
            </a:xfrm>
            <a:prstGeom prst="rect">
              <a:avLst/>
            </a:prstGeom>
          </p:spPr>
        </p:pic>
      </p:grpSp>
      <p:pic>
        <p:nvPicPr>
          <p:cNvPr id="42" name="图片 41">
            <a:extLst>
              <a:ext uri="{FF2B5EF4-FFF2-40B4-BE49-F238E27FC236}">
                <a16:creationId xmlns:a16="http://schemas.microsoft.com/office/drawing/2014/main" id="{7F6B3EC6-C3B0-DB1E-CD7E-8BF1E4401713}"/>
              </a:ext>
            </a:extLst>
          </p:cNvPr>
          <p:cNvPicPr>
            <a:picLocks noChangeAspect="1"/>
          </p:cNvPicPr>
          <p:nvPr/>
        </p:nvPicPr>
        <p:blipFill>
          <a:blip r:embed="rId11"/>
          <a:stretch>
            <a:fillRect/>
          </a:stretch>
        </p:blipFill>
        <p:spPr>
          <a:xfrm>
            <a:off x="9644088" y="3680416"/>
            <a:ext cx="1674967" cy="494621"/>
          </a:xfrm>
          <a:prstGeom prst="rect">
            <a:avLst/>
          </a:prstGeom>
        </p:spPr>
      </p:pic>
      <p:sp>
        <p:nvSpPr>
          <p:cNvPr id="43" name="文本框 42">
            <a:extLst>
              <a:ext uri="{FF2B5EF4-FFF2-40B4-BE49-F238E27FC236}">
                <a16:creationId xmlns:a16="http://schemas.microsoft.com/office/drawing/2014/main" id="{4E451F20-D3E2-79CA-986C-66306F82E023}"/>
              </a:ext>
            </a:extLst>
          </p:cNvPr>
          <p:cNvSpPr txBox="1"/>
          <p:nvPr/>
        </p:nvSpPr>
        <p:spPr>
          <a:xfrm>
            <a:off x="9125050" y="3761639"/>
            <a:ext cx="415498" cy="369332"/>
          </a:xfrm>
          <a:prstGeom prst="rect">
            <a:avLst/>
          </a:prstGeom>
          <a:noFill/>
        </p:spPr>
        <p:txBody>
          <a:bodyPr wrap="none" rtlCol="0">
            <a:spAutoFit/>
          </a:bodyPr>
          <a:lstStyle/>
          <a:p>
            <a:r>
              <a:rPr lang="zh-CN" altLang="en-US" dirty="0"/>
              <a:t>或</a:t>
            </a:r>
          </a:p>
        </p:txBody>
      </p:sp>
    </p:spTree>
    <p:extLst>
      <p:ext uri="{BB962C8B-B14F-4D97-AF65-F5344CB8AC3E}">
        <p14:creationId xmlns:p14="http://schemas.microsoft.com/office/powerpoint/2010/main" val="132702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60" y="180247"/>
            <a:ext cx="3600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Bes ̧</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ikçi</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et al. (2016) </a:t>
            </a:r>
            <a:r>
              <a:rPr lang="zh-CN" altLang="en-US" sz="2000" b="1" dirty="0">
                <a:solidFill>
                  <a:prstClr val="white"/>
                </a:solidFill>
                <a:latin typeface="Calibri"/>
                <a:ea typeface="宋体" panose="02010600030101010101" pitchFamily="2" charset="-122"/>
              </a:rPr>
              <a:t>：</a:t>
            </a: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MR</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pic>
        <p:nvPicPr>
          <p:cNvPr id="16" name="图片 15">
            <a:extLst>
              <a:ext uri="{FF2B5EF4-FFF2-40B4-BE49-F238E27FC236}">
                <a16:creationId xmlns:a16="http://schemas.microsoft.com/office/drawing/2014/main" id="{70590F3B-73CF-A095-1F44-F4B44067C021}"/>
              </a:ext>
            </a:extLst>
          </p:cNvPr>
          <p:cNvPicPr>
            <a:picLocks noChangeAspect="1"/>
          </p:cNvPicPr>
          <p:nvPr/>
        </p:nvPicPr>
        <p:blipFill>
          <a:blip r:embed="rId3"/>
          <a:stretch>
            <a:fillRect/>
          </a:stretch>
        </p:blipFill>
        <p:spPr>
          <a:xfrm>
            <a:off x="566357" y="4031750"/>
            <a:ext cx="6117481" cy="1553307"/>
          </a:xfrm>
          <a:prstGeom prst="rect">
            <a:avLst/>
          </a:prstGeom>
        </p:spPr>
      </p:pic>
      <p:sp>
        <p:nvSpPr>
          <p:cNvPr id="17" name="文本框 16">
            <a:extLst>
              <a:ext uri="{FF2B5EF4-FFF2-40B4-BE49-F238E27FC236}">
                <a16:creationId xmlns:a16="http://schemas.microsoft.com/office/drawing/2014/main" id="{2EC10F6F-4033-2C43-9BA4-216C2E718E94}"/>
              </a:ext>
            </a:extLst>
          </p:cNvPr>
          <p:cNvSpPr txBox="1"/>
          <p:nvPr/>
        </p:nvSpPr>
        <p:spPr>
          <a:xfrm>
            <a:off x="515006" y="1348785"/>
            <a:ext cx="569387" cy="369332"/>
          </a:xfrm>
          <a:prstGeom prst="rect">
            <a:avLst/>
          </a:prstGeom>
          <a:noFill/>
        </p:spPr>
        <p:txBody>
          <a:bodyPr wrap="none" rtlCol="0">
            <a:spAutoFit/>
          </a:bodyPr>
          <a:lstStyle/>
          <a:p>
            <a:r>
              <a:rPr lang="en-US" altLang="zh-CN" dirty="0"/>
              <a:t>MR:</a:t>
            </a:r>
            <a:endParaRPr lang="zh-CN" altLang="en-US" dirty="0"/>
          </a:p>
        </p:txBody>
      </p:sp>
      <p:sp>
        <p:nvSpPr>
          <p:cNvPr id="3" name="文本框 2">
            <a:extLst>
              <a:ext uri="{FF2B5EF4-FFF2-40B4-BE49-F238E27FC236}">
                <a16:creationId xmlns:a16="http://schemas.microsoft.com/office/drawing/2014/main" id="{8A614E59-5894-8E68-BC0D-82683C98E7E3}"/>
              </a:ext>
            </a:extLst>
          </p:cNvPr>
          <p:cNvSpPr txBox="1"/>
          <p:nvPr/>
        </p:nvSpPr>
        <p:spPr>
          <a:xfrm>
            <a:off x="515006" y="2265870"/>
            <a:ext cx="9712070" cy="369332"/>
          </a:xfrm>
          <a:prstGeom prst="rect">
            <a:avLst/>
          </a:prstGeom>
          <a:noFill/>
        </p:spPr>
        <p:txBody>
          <a:bodyPr wrap="square">
            <a:spAutoFit/>
          </a:bodyPr>
          <a:lstStyle/>
          <a:p>
            <a:r>
              <a:rPr lang="zh-CN" altLang="en-US" b="0" i="0" dirty="0">
                <a:solidFill>
                  <a:srgbClr val="000000"/>
                </a:solidFill>
                <a:effectLst/>
                <a:latin typeface="ProximaVara-Roman"/>
              </a:rPr>
              <a:t>该方程通过计算因变量的实际值和因变量的预测值之间的差值，对差值求平方：</a:t>
            </a:r>
            <a:endParaRPr lang="zh-CN" altLang="en-US" dirty="0"/>
          </a:p>
        </p:txBody>
      </p:sp>
      <p:pic>
        <p:nvPicPr>
          <p:cNvPr id="9" name="图片 8">
            <a:extLst>
              <a:ext uri="{FF2B5EF4-FFF2-40B4-BE49-F238E27FC236}">
                <a16:creationId xmlns:a16="http://schemas.microsoft.com/office/drawing/2014/main" id="{E5788EBA-40D2-017D-5508-BDF0CE6EDA5C}"/>
              </a:ext>
            </a:extLst>
          </p:cNvPr>
          <p:cNvPicPr>
            <a:picLocks noChangeAspect="1"/>
          </p:cNvPicPr>
          <p:nvPr/>
        </p:nvPicPr>
        <p:blipFill>
          <a:blip r:embed="rId4"/>
          <a:stretch>
            <a:fillRect/>
          </a:stretch>
        </p:blipFill>
        <p:spPr>
          <a:xfrm>
            <a:off x="566357" y="1762219"/>
            <a:ext cx="3246401" cy="381033"/>
          </a:xfrm>
          <a:prstGeom prst="rect">
            <a:avLst/>
          </a:prstGeom>
        </p:spPr>
      </p:pic>
      <p:pic>
        <p:nvPicPr>
          <p:cNvPr id="13" name="图片 12">
            <a:extLst>
              <a:ext uri="{FF2B5EF4-FFF2-40B4-BE49-F238E27FC236}">
                <a16:creationId xmlns:a16="http://schemas.microsoft.com/office/drawing/2014/main" id="{1EAA6CC9-FBE6-7C24-64C4-78FF42C57C78}"/>
              </a:ext>
            </a:extLst>
          </p:cNvPr>
          <p:cNvPicPr>
            <a:picLocks noChangeAspect="1"/>
          </p:cNvPicPr>
          <p:nvPr/>
        </p:nvPicPr>
        <p:blipFill>
          <a:blip r:embed="rId5"/>
          <a:stretch>
            <a:fillRect/>
          </a:stretch>
        </p:blipFill>
        <p:spPr>
          <a:xfrm>
            <a:off x="566357" y="2635202"/>
            <a:ext cx="3497883" cy="998307"/>
          </a:xfrm>
          <a:prstGeom prst="rect">
            <a:avLst/>
          </a:prstGeom>
        </p:spPr>
      </p:pic>
    </p:spTree>
    <p:extLst>
      <p:ext uri="{BB962C8B-B14F-4D97-AF65-F5344CB8AC3E}">
        <p14:creationId xmlns:p14="http://schemas.microsoft.com/office/powerpoint/2010/main" val="2407415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8184232" y="188640"/>
            <a:ext cx="3312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摘要</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背景</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方法</a:t>
            </a:r>
            <a:r>
              <a:rPr kumimoji="0" lang="en-US" altLang="zh-CN"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总结</a:t>
            </a:r>
          </a:p>
        </p:txBody>
      </p:sp>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6" name="文本框 5">
            <a:extLst>
              <a:ext uri="{FF2B5EF4-FFF2-40B4-BE49-F238E27FC236}">
                <a16:creationId xmlns:a16="http://schemas.microsoft.com/office/drawing/2014/main" id="{64B0425A-827B-41AB-AB0F-21F9134E409D}"/>
              </a:ext>
            </a:extLst>
          </p:cNvPr>
          <p:cNvSpPr txBox="1"/>
          <p:nvPr/>
        </p:nvSpPr>
        <p:spPr>
          <a:xfrm>
            <a:off x="335359" y="180247"/>
            <a:ext cx="34110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Hu et al. (2019) </a:t>
            </a:r>
            <a:r>
              <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a:t>
            </a:r>
            <a:r>
              <a:rPr kumimoji="0" lang="en-US" altLang="zh-CN" sz="2000" b="1" i="0" u="none" strike="noStrike" kern="1200" cap="none" spc="0" normalizeH="0" baseline="0" noProof="0" dirty="0" err="1">
                <a:ln>
                  <a:noFill/>
                </a:ln>
                <a:solidFill>
                  <a:prstClr val="white"/>
                </a:solidFill>
                <a:effectLst/>
                <a:uLnTx/>
                <a:uFillTx/>
                <a:latin typeface="Calibri"/>
                <a:ea typeface="宋体" panose="02010600030101010101" pitchFamily="2" charset="-122"/>
                <a:cs typeface="+mn-cs"/>
              </a:rPr>
              <a:t>GPR</a:t>
            </a:r>
            <a:endParaRPr kumimoji="0" lang="zh-CN" altLang="en-US" sz="2000" b="1"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3" name="文本框 2">
            <a:extLst>
              <a:ext uri="{FF2B5EF4-FFF2-40B4-BE49-F238E27FC236}">
                <a16:creationId xmlns:a16="http://schemas.microsoft.com/office/drawing/2014/main" id="{C77E6160-48A3-F1C4-BC03-D8CAC32464F4}"/>
              </a:ext>
            </a:extLst>
          </p:cNvPr>
          <p:cNvSpPr txBox="1"/>
          <p:nvPr/>
        </p:nvSpPr>
        <p:spPr>
          <a:xfrm>
            <a:off x="216837" y="5339691"/>
            <a:ext cx="11856641" cy="646331"/>
          </a:xfrm>
          <a:prstGeom prst="rect">
            <a:avLst/>
          </a:prstGeom>
          <a:noFill/>
        </p:spPr>
        <p:txBody>
          <a:bodyPr wrap="square">
            <a:spAutoFit/>
          </a:bodyPr>
          <a:lstStyle/>
          <a:p>
            <a:r>
              <a:rPr lang="en-US" altLang="zh-CN" b="0" i="0" dirty="0" err="1">
                <a:solidFill>
                  <a:srgbClr val="1D2129"/>
                </a:solidFill>
                <a:effectLst/>
                <a:latin typeface="PingFangSC-Regular"/>
              </a:rPr>
              <a:t>GPR</a:t>
            </a:r>
            <a:r>
              <a:rPr lang="en-US" altLang="zh-CN" b="0" i="0" dirty="0">
                <a:solidFill>
                  <a:srgbClr val="1D2129"/>
                </a:solidFill>
                <a:effectLst/>
                <a:latin typeface="PingFangSC-Regular"/>
              </a:rPr>
              <a:t> </a:t>
            </a:r>
            <a:r>
              <a:rPr lang="zh-CN" altLang="en-US" b="0" i="0" dirty="0">
                <a:solidFill>
                  <a:srgbClr val="1D2129"/>
                </a:solidFill>
                <a:effectLst/>
                <a:latin typeface="PingFangSC-Regular"/>
              </a:rPr>
              <a:t>的平均预测精度（平均 </a:t>
            </a:r>
            <a:r>
              <a:rPr lang="en-US" altLang="zh-CN" b="0" i="0" dirty="0" err="1">
                <a:solidFill>
                  <a:srgbClr val="1D2129"/>
                </a:solidFill>
                <a:effectLst/>
                <a:latin typeface="PingFangSC-Regular"/>
              </a:rPr>
              <a:t>R2</a:t>
            </a:r>
            <a:r>
              <a:rPr lang="en-US" altLang="zh-CN" b="0" i="0" dirty="0">
                <a:solidFill>
                  <a:srgbClr val="1D2129"/>
                </a:solidFill>
                <a:effectLst/>
                <a:latin typeface="PingFangSC-Regular"/>
              </a:rPr>
              <a:t> = 0.9887</a:t>
            </a:r>
            <a:r>
              <a:rPr lang="zh-CN" altLang="en-US" b="0" i="0" dirty="0">
                <a:solidFill>
                  <a:srgbClr val="1D2129"/>
                </a:solidFill>
                <a:effectLst/>
                <a:latin typeface="PingFangSC-Regular"/>
              </a:rPr>
              <a:t>）略高于 </a:t>
            </a:r>
            <a:r>
              <a:rPr lang="en-US" altLang="zh-CN" b="0" i="0" dirty="0" err="1">
                <a:solidFill>
                  <a:srgbClr val="1D2129"/>
                </a:solidFill>
                <a:effectLst/>
                <a:latin typeface="PingFangSC-Regular"/>
              </a:rPr>
              <a:t>BPNN</a:t>
            </a:r>
            <a:r>
              <a:rPr lang="zh-CN" altLang="en-US" b="0" i="0" dirty="0">
                <a:solidFill>
                  <a:srgbClr val="1D2129"/>
                </a:solidFill>
                <a:effectLst/>
                <a:latin typeface="PingFangSC-Regular"/>
              </a:rPr>
              <a:t>（平均 </a:t>
            </a:r>
            <a:r>
              <a:rPr lang="en-US" altLang="zh-CN" b="0" i="0" dirty="0" err="1">
                <a:solidFill>
                  <a:srgbClr val="1D2129"/>
                </a:solidFill>
                <a:effectLst/>
                <a:latin typeface="PingFangSC-Regular"/>
              </a:rPr>
              <a:t>R2</a:t>
            </a:r>
            <a:r>
              <a:rPr lang="en-US" altLang="zh-CN" b="0" i="0" dirty="0">
                <a:solidFill>
                  <a:srgbClr val="1D2129"/>
                </a:solidFill>
                <a:effectLst/>
                <a:latin typeface="PingFangSC-Regular"/>
              </a:rPr>
              <a:t> = 0.9817</a:t>
            </a:r>
            <a:r>
              <a:rPr lang="zh-CN" altLang="en-US" b="0" i="0" dirty="0">
                <a:solidFill>
                  <a:srgbClr val="1D2129"/>
                </a:solidFill>
                <a:effectLst/>
                <a:latin typeface="PingFangSC-Regular"/>
              </a:rPr>
              <a:t>）。然而，与</a:t>
            </a:r>
            <a:r>
              <a:rPr lang="en-US" altLang="zh-CN" b="0" i="0" dirty="0" err="1">
                <a:solidFill>
                  <a:srgbClr val="1D2129"/>
                </a:solidFill>
                <a:effectLst/>
                <a:latin typeface="PingFangSC-Regular"/>
              </a:rPr>
              <a:t>BPNN</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平均</a:t>
            </a:r>
            <a:r>
              <a:rPr lang="en-US" altLang="zh-CN" b="0" i="0" dirty="0">
                <a:solidFill>
                  <a:srgbClr val="1D2129"/>
                </a:solidFill>
                <a:effectLst/>
                <a:latin typeface="PingFangSC-Regular"/>
              </a:rPr>
              <a:t>T = 14.7 s)</a:t>
            </a:r>
            <a:r>
              <a:rPr lang="zh-CN" altLang="en-US" b="0" i="0" dirty="0">
                <a:solidFill>
                  <a:srgbClr val="1D2129"/>
                </a:solidFill>
                <a:effectLst/>
                <a:latin typeface="PingFangSC-Regular"/>
              </a:rPr>
              <a:t>相比，</a:t>
            </a:r>
            <a:r>
              <a:rPr lang="en-US" altLang="zh-CN" b="0" i="0" dirty="0" err="1">
                <a:solidFill>
                  <a:srgbClr val="1D2129"/>
                </a:solidFill>
                <a:effectLst/>
                <a:latin typeface="PingFangSC-Regular"/>
              </a:rPr>
              <a:t>GPR</a:t>
            </a:r>
            <a:r>
              <a:rPr lang="zh-CN" altLang="en-US" b="0" i="0" dirty="0">
                <a:solidFill>
                  <a:srgbClr val="1D2129"/>
                </a:solidFill>
                <a:effectLst/>
                <a:latin typeface="PingFangSC-Regular"/>
              </a:rPr>
              <a:t>需要更长的运行时间</a:t>
            </a:r>
            <a:r>
              <a:rPr lang="en-US" altLang="zh-CN" b="0" i="0" dirty="0">
                <a:solidFill>
                  <a:srgbClr val="1D2129"/>
                </a:solidFill>
                <a:effectLst/>
                <a:latin typeface="PingFangSC-Regular"/>
              </a:rPr>
              <a:t>(</a:t>
            </a:r>
            <a:r>
              <a:rPr lang="zh-CN" altLang="en-US" b="0" i="0" dirty="0">
                <a:solidFill>
                  <a:srgbClr val="1D2129"/>
                </a:solidFill>
                <a:effectLst/>
                <a:latin typeface="PingFangSC-Regular"/>
              </a:rPr>
              <a:t>平均</a:t>
            </a:r>
            <a:r>
              <a:rPr lang="en-US" altLang="zh-CN" b="0" i="0" dirty="0">
                <a:solidFill>
                  <a:srgbClr val="1D2129"/>
                </a:solidFill>
                <a:effectLst/>
                <a:latin typeface="PingFangSC-Regular"/>
              </a:rPr>
              <a:t>T = 2236.4 s)</a:t>
            </a:r>
            <a:r>
              <a:rPr lang="zh-CN" altLang="en-US" b="0" i="0" dirty="0">
                <a:solidFill>
                  <a:srgbClr val="1D2129"/>
                </a:solidFill>
                <a:effectLst/>
                <a:latin typeface="PingFangSC-Regular"/>
              </a:rPr>
              <a:t>。由于运行时间较长，</a:t>
            </a:r>
            <a:r>
              <a:rPr lang="en-US" altLang="zh-CN" b="0" i="0" dirty="0" err="1">
                <a:solidFill>
                  <a:srgbClr val="1D2129"/>
                </a:solidFill>
                <a:effectLst/>
                <a:latin typeface="PingFangSC-Regular"/>
              </a:rPr>
              <a:t>GPR</a:t>
            </a:r>
            <a:r>
              <a:rPr lang="zh-CN" altLang="en-US" b="0" i="0" dirty="0">
                <a:solidFill>
                  <a:srgbClr val="1D2129"/>
                </a:solidFill>
                <a:effectLst/>
                <a:latin typeface="PingFangSC-Regular"/>
              </a:rPr>
              <a:t>对航路船舶燃料消耗的在线实时预测不太可取。</a:t>
            </a:r>
            <a:endParaRPr lang="zh-CN" altLang="en-US" dirty="0"/>
          </a:p>
        </p:txBody>
      </p:sp>
      <p:sp>
        <p:nvSpPr>
          <p:cNvPr id="8" name="文本框 7">
            <a:extLst>
              <a:ext uri="{FF2B5EF4-FFF2-40B4-BE49-F238E27FC236}">
                <a16:creationId xmlns:a16="http://schemas.microsoft.com/office/drawing/2014/main" id="{573AB9B5-4515-94F8-D4EB-8041C4983209}"/>
              </a:ext>
            </a:extLst>
          </p:cNvPr>
          <p:cNvSpPr txBox="1"/>
          <p:nvPr/>
        </p:nvSpPr>
        <p:spPr>
          <a:xfrm>
            <a:off x="184434" y="932803"/>
            <a:ext cx="7286348" cy="369332"/>
          </a:xfrm>
          <a:prstGeom prst="rect">
            <a:avLst/>
          </a:prstGeom>
          <a:noFill/>
        </p:spPr>
        <p:txBody>
          <a:bodyPr wrap="square">
            <a:spAutoFit/>
          </a:bodyPr>
          <a:lstStyle/>
          <a:p>
            <a:r>
              <a:rPr lang="en-US" altLang="zh-CN" b="0" i="0" dirty="0" err="1">
                <a:solidFill>
                  <a:srgbClr val="1D2129"/>
                </a:solidFill>
                <a:effectLst/>
                <a:latin typeface="PingFangSC-Regular"/>
              </a:rPr>
              <a:t>GPR</a:t>
            </a:r>
            <a:r>
              <a:rPr lang="zh-CN" altLang="en-US" b="0" i="0" dirty="0">
                <a:solidFill>
                  <a:srgbClr val="1D2129"/>
                </a:solidFill>
                <a:effectLst/>
                <a:latin typeface="PingFangSC-Regular"/>
              </a:rPr>
              <a:t>预测由均值函数</a:t>
            </a:r>
            <a:r>
              <a:rPr lang="en-US" altLang="zh-CN" b="0" i="0" dirty="0">
                <a:solidFill>
                  <a:srgbClr val="1D2129"/>
                </a:solidFill>
                <a:effectLst/>
                <a:latin typeface="PingFangSC-Regular"/>
              </a:rPr>
              <a:t>m(x)</a:t>
            </a:r>
            <a:r>
              <a:rPr lang="zh-CN" altLang="en-US" b="0" i="0" dirty="0">
                <a:solidFill>
                  <a:srgbClr val="1D2129"/>
                </a:solidFill>
                <a:effectLst/>
                <a:latin typeface="PingFangSC-Regular"/>
              </a:rPr>
              <a:t>和协方差函数</a:t>
            </a:r>
            <a:r>
              <a:rPr lang="en-US" altLang="zh-CN" b="0" i="0" dirty="0">
                <a:solidFill>
                  <a:srgbClr val="1D2129"/>
                </a:solidFill>
                <a:effectLst/>
                <a:latin typeface="PingFangSC-Regular"/>
              </a:rPr>
              <a:t>k(x, x)</a:t>
            </a:r>
            <a:r>
              <a:rPr lang="zh-CN" altLang="en-US" b="0" i="0" dirty="0">
                <a:solidFill>
                  <a:srgbClr val="1D2129"/>
                </a:solidFill>
                <a:effectLst/>
                <a:latin typeface="PingFangSC-Regular"/>
              </a:rPr>
              <a:t>决定，通常定义为</a:t>
            </a:r>
            <a:r>
              <a:rPr lang="en-US" altLang="zh-CN" b="0" i="0" dirty="0">
                <a:solidFill>
                  <a:srgbClr val="1D2129"/>
                </a:solidFill>
                <a:effectLst/>
                <a:latin typeface="PingFangSC-Regular"/>
              </a:rPr>
              <a:t>:</a:t>
            </a:r>
            <a:endParaRPr lang="zh-CN" altLang="en-US" dirty="0"/>
          </a:p>
        </p:txBody>
      </p:sp>
      <p:pic>
        <p:nvPicPr>
          <p:cNvPr id="10" name="图片 9">
            <a:extLst>
              <a:ext uri="{FF2B5EF4-FFF2-40B4-BE49-F238E27FC236}">
                <a16:creationId xmlns:a16="http://schemas.microsoft.com/office/drawing/2014/main" id="{6F7CF296-34B4-C085-6F0E-84FCF0A48FD9}"/>
              </a:ext>
            </a:extLst>
          </p:cNvPr>
          <p:cNvPicPr>
            <a:picLocks noChangeAspect="1"/>
          </p:cNvPicPr>
          <p:nvPr/>
        </p:nvPicPr>
        <p:blipFill>
          <a:blip r:embed="rId3"/>
          <a:stretch>
            <a:fillRect/>
          </a:stretch>
        </p:blipFill>
        <p:spPr>
          <a:xfrm>
            <a:off x="6687620" y="918535"/>
            <a:ext cx="2598645" cy="358171"/>
          </a:xfrm>
          <a:prstGeom prst="rect">
            <a:avLst/>
          </a:prstGeom>
        </p:spPr>
      </p:pic>
      <p:sp>
        <p:nvSpPr>
          <p:cNvPr id="12" name="文本框 11">
            <a:extLst>
              <a:ext uri="{FF2B5EF4-FFF2-40B4-BE49-F238E27FC236}">
                <a16:creationId xmlns:a16="http://schemas.microsoft.com/office/drawing/2014/main" id="{3870B019-4FDB-5FCB-FA16-D6C77631455A}"/>
              </a:ext>
            </a:extLst>
          </p:cNvPr>
          <p:cNvSpPr txBox="1"/>
          <p:nvPr/>
        </p:nvSpPr>
        <p:spPr>
          <a:xfrm>
            <a:off x="184434" y="1440690"/>
            <a:ext cx="8058705" cy="369332"/>
          </a:xfrm>
          <a:prstGeom prst="rect">
            <a:avLst/>
          </a:prstGeom>
          <a:noFill/>
        </p:spPr>
        <p:txBody>
          <a:bodyPr wrap="square">
            <a:spAutoFit/>
          </a:bodyPr>
          <a:lstStyle/>
          <a:p>
            <a:r>
              <a:rPr lang="zh-CN" altLang="en-US" b="0" i="0" dirty="0">
                <a:solidFill>
                  <a:srgbClr val="1D2129"/>
                </a:solidFill>
                <a:effectLst/>
                <a:latin typeface="PingFangSC-Regular"/>
              </a:rPr>
              <a:t>考虑到观测到的目标值</a:t>
            </a:r>
            <a:r>
              <a:rPr lang="en-US" altLang="zh-CN" b="0" i="0" dirty="0">
                <a:solidFill>
                  <a:srgbClr val="1D2129"/>
                </a:solidFill>
                <a:effectLst/>
                <a:latin typeface="PingFangSC-Regular"/>
              </a:rPr>
              <a:t>y</a:t>
            </a:r>
            <a:r>
              <a:rPr lang="zh-CN" altLang="en-US" b="0" i="0" dirty="0">
                <a:solidFill>
                  <a:srgbClr val="1D2129"/>
                </a:solidFill>
                <a:effectLst/>
                <a:latin typeface="PingFangSC-Regular"/>
              </a:rPr>
              <a:t>的噪声，可以建立</a:t>
            </a:r>
            <a:r>
              <a:rPr lang="en-US" altLang="zh-CN" b="0" i="0" dirty="0" err="1">
                <a:solidFill>
                  <a:srgbClr val="1D2129"/>
                </a:solidFill>
                <a:effectLst/>
                <a:latin typeface="PingFangSC-Regular"/>
              </a:rPr>
              <a:t>GPR</a:t>
            </a:r>
            <a:r>
              <a:rPr lang="zh-CN" altLang="en-US" b="0" i="0" dirty="0">
                <a:solidFill>
                  <a:srgbClr val="1D2129"/>
                </a:solidFill>
                <a:effectLst/>
                <a:latin typeface="PingFangSC-Regular"/>
              </a:rPr>
              <a:t>问题通用模型，即</a:t>
            </a:r>
            <a:r>
              <a:rPr lang="en-US" altLang="zh-CN" b="0" i="0" dirty="0">
                <a:solidFill>
                  <a:srgbClr val="1D2129"/>
                </a:solidFill>
                <a:effectLst/>
                <a:latin typeface="PingFangSC-Regular"/>
              </a:rPr>
              <a:t>:</a:t>
            </a:r>
            <a:endParaRPr lang="zh-CN" altLang="en-US" dirty="0"/>
          </a:p>
        </p:txBody>
      </p:sp>
      <p:pic>
        <p:nvPicPr>
          <p:cNvPr id="14" name="图片 13">
            <a:extLst>
              <a:ext uri="{FF2B5EF4-FFF2-40B4-BE49-F238E27FC236}">
                <a16:creationId xmlns:a16="http://schemas.microsoft.com/office/drawing/2014/main" id="{3B6DE969-F128-0BDD-276B-0F5C2DAE3CE1}"/>
              </a:ext>
            </a:extLst>
          </p:cNvPr>
          <p:cNvPicPr>
            <a:picLocks noChangeAspect="1"/>
          </p:cNvPicPr>
          <p:nvPr/>
        </p:nvPicPr>
        <p:blipFill>
          <a:blip r:embed="rId4"/>
          <a:stretch>
            <a:fillRect/>
          </a:stretch>
        </p:blipFill>
        <p:spPr>
          <a:xfrm>
            <a:off x="6951985" y="1408167"/>
            <a:ext cx="2766300" cy="434378"/>
          </a:xfrm>
          <a:prstGeom prst="rect">
            <a:avLst/>
          </a:prstGeom>
        </p:spPr>
      </p:pic>
      <p:sp>
        <p:nvSpPr>
          <p:cNvPr id="16" name="文本框 15">
            <a:extLst>
              <a:ext uri="{FF2B5EF4-FFF2-40B4-BE49-F238E27FC236}">
                <a16:creationId xmlns:a16="http://schemas.microsoft.com/office/drawing/2014/main" id="{D28D6661-AA61-9138-1F1F-FE76121821BE}"/>
              </a:ext>
            </a:extLst>
          </p:cNvPr>
          <p:cNvSpPr txBox="1"/>
          <p:nvPr/>
        </p:nvSpPr>
        <p:spPr>
          <a:xfrm>
            <a:off x="216837" y="1756163"/>
            <a:ext cx="6094520" cy="369332"/>
          </a:xfrm>
          <a:prstGeom prst="rect">
            <a:avLst/>
          </a:prstGeom>
          <a:noFill/>
        </p:spPr>
        <p:txBody>
          <a:bodyPr wrap="square">
            <a:spAutoFit/>
          </a:bodyPr>
          <a:lstStyle/>
          <a:p>
            <a:r>
              <a:rPr lang="zh-CN" altLang="en-US" b="0" i="0" dirty="0">
                <a:solidFill>
                  <a:srgbClr val="1D2129"/>
                </a:solidFill>
                <a:effectLst/>
                <a:latin typeface="PingFangSC-Regular"/>
              </a:rPr>
              <a:t>其中</a:t>
            </a:r>
            <a:r>
              <a:rPr lang="en-US" altLang="zh-CN" b="0" i="0" dirty="0">
                <a:solidFill>
                  <a:srgbClr val="1D2129"/>
                </a:solidFill>
                <a:effectLst/>
                <a:latin typeface="PingFangSC-Regular"/>
              </a:rPr>
              <a:t>:ε</a:t>
            </a:r>
            <a:r>
              <a:rPr lang="zh-CN" altLang="en-US" b="0" i="0" dirty="0">
                <a:solidFill>
                  <a:srgbClr val="1D2129"/>
                </a:solidFill>
                <a:effectLst/>
                <a:latin typeface="PingFangSC-Regular"/>
              </a:rPr>
              <a:t>为噪声，</a:t>
            </a:r>
            <a:r>
              <a:rPr lang="en-US" altLang="zh-CN" b="0" i="0" dirty="0" err="1">
                <a:solidFill>
                  <a:srgbClr val="1D2129"/>
                </a:solidFill>
                <a:effectLst/>
                <a:latin typeface="PingFangSC-Regular"/>
              </a:rPr>
              <a:t>δ2n</a:t>
            </a:r>
            <a:r>
              <a:rPr lang="zh-CN" altLang="en-US" b="0" i="0" dirty="0">
                <a:solidFill>
                  <a:srgbClr val="1D2129"/>
                </a:solidFill>
                <a:effectLst/>
                <a:latin typeface="PingFangSC-Regular"/>
              </a:rPr>
              <a:t>为噪声方差，</a:t>
            </a:r>
            <a:r>
              <a:rPr lang="en-US" altLang="zh-CN" b="0" i="0" dirty="0">
                <a:solidFill>
                  <a:srgbClr val="1D2129"/>
                </a:solidFill>
                <a:effectLst/>
                <a:latin typeface="PingFangSC-Regular"/>
              </a:rPr>
              <a:t>In</a:t>
            </a:r>
            <a:r>
              <a:rPr lang="zh-CN" altLang="en-US" b="0" i="0" dirty="0">
                <a:solidFill>
                  <a:srgbClr val="1D2129"/>
                </a:solidFill>
                <a:effectLst/>
                <a:latin typeface="PingFangSC-Regular"/>
              </a:rPr>
              <a:t>为单位矩阵。</a:t>
            </a:r>
            <a:endParaRPr lang="zh-CN" altLang="en-US" dirty="0"/>
          </a:p>
        </p:txBody>
      </p:sp>
      <p:sp>
        <p:nvSpPr>
          <p:cNvPr id="18" name="文本框 17">
            <a:extLst>
              <a:ext uri="{FF2B5EF4-FFF2-40B4-BE49-F238E27FC236}">
                <a16:creationId xmlns:a16="http://schemas.microsoft.com/office/drawing/2014/main" id="{4BA19D85-9939-65A6-02C4-97D164F1A4DA}"/>
              </a:ext>
            </a:extLst>
          </p:cNvPr>
          <p:cNvSpPr txBox="1"/>
          <p:nvPr/>
        </p:nvSpPr>
        <p:spPr>
          <a:xfrm>
            <a:off x="184434" y="2240258"/>
            <a:ext cx="11676133" cy="646331"/>
          </a:xfrm>
          <a:prstGeom prst="rect">
            <a:avLst/>
          </a:prstGeom>
          <a:noFill/>
        </p:spPr>
        <p:txBody>
          <a:bodyPr wrap="square">
            <a:spAutoFit/>
          </a:bodyPr>
          <a:lstStyle/>
          <a:p>
            <a:r>
              <a:rPr lang="zh-CN" altLang="en-US" b="0" i="0" dirty="0">
                <a:solidFill>
                  <a:srgbClr val="1D2129"/>
                </a:solidFill>
                <a:effectLst/>
                <a:latin typeface="PingFangSC-Regular"/>
              </a:rPr>
              <a:t>通常，</a:t>
            </a:r>
            <a:r>
              <a:rPr lang="en-US" altLang="zh-CN" b="0" i="0" dirty="0" err="1">
                <a:solidFill>
                  <a:srgbClr val="1D2129"/>
                </a:solidFill>
                <a:effectLst/>
                <a:latin typeface="PingFangSC-Regular"/>
              </a:rPr>
              <a:t>GPR</a:t>
            </a:r>
            <a:r>
              <a:rPr lang="zh-CN" altLang="en-US" b="0" i="0" dirty="0">
                <a:solidFill>
                  <a:srgbClr val="1D2129"/>
                </a:solidFill>
                <a:effectLst/>
                <a:latin typeface="PingFangSC-Regular"/>
              </a:rPr>
              <a:t>的数据预处理减去平均值，使</a:t>
            </a:r>
            <a:r>
              <a:rPr lang="en-US" altLang="zh-CN" b="0" i="0" dirty="0">
                <a:solidFill>
                  <a:srgbClr val="1D2129"/>
                </a:solidFill>
                <a:effectLst/>
                <a:latin typeface="PingFangSC-Regular"/>
              </a:rPr>
              <a:t>m(x) = 0</a:t>
            </a:r>
            <a:r>
              <a:rPr lang="zh-CN" altLang="en-US" b="0" i="0" dirty="0">
                <a:solidFill>
                  <a:srgbClr val="1D2129"/>
                </a:solidFill>
                <a:effectLst/>
                <a:latin typeface="PingFangSC-Regular"/>
              </a:rPr>
              <a:t>。通过高斯分布的性质进一步得到观测值</a:t>
            </a:r>
            <a:r>
              <a:rPr lang="en-US" altLang="zh-CN" b="0" i="0" dirty="0">
                <a:solidFill>
                  <a:srgbClr val="1D2129"/>
                </a:solidFill>
                <a:effectLst/>
                <a:latin typeface="PingFangSC-Regular"/>
              </a:rPr>
              <a:t>y</a:t>
            </a:r>
            <a:r>
              <a:rPr lang="zh-CN" altLang="en-US" b="0" i="0" dirty="0">
                <a:solidFill>
                  <a:srgbClr val="1D2129"/>
                </a:solidFill>
                <a:effectLst/>
                <a:latin typeface="PingFangSC-Regular"/>
              </a:rPr>
              <a:t>和输出样本</a:t>
            </a:r>
            <a:r>
              <a:rPr lang="en-US" altLang="zh-CN" b="0" i="0" dirty="0">
                <a:solidFill>
                  <a:srgbClr val="1D2129"/>
                </a:solidFill>
                <a:effectLst/>
                <a:latin typeface="PingFangSC-Regular"/>
              </a:rPr>
              <a:t>y *</a:t>
            </a:r>
            <a:r>
              <a:rPr lang="zh-CN" altLang="en-US" b="0" i="0" dirty="0">
                <a:solidFill>
                  <a:srgbClr val="1D2129"/>
                </a:solidFill>
                <a:effectLst/>
                <a:latin typeface="PingFangSC-Regular"/>
              </a:rPr>
              <a:t>的先验联合分布</a:t>
            </a:r>
            <a:r>
              <a:rPr lang="en-US" altLang="zh-CN" b="0" i="0" dirty="0">
                <a:solidFill>
                  <a:srgbClr val="1D2129"/>
                </a:solidFill>
                <a:effectLst/>
                <a:latin typeface="PingFangSC-Regular"/>
              </a:rPr>
              <a:t>:</a:t>
            </a:r>
            <a:endParaRPr lang="zh-CN" altLang="en-US" dirty="0"/>
          </a:p>
        </p:txBody>
      </p:sp>
      <p:sp>
        <p:nvSpPr>
          <p:cNvPr id="22" name="文本框 21">
            <a:extLst>
              <a:ext uri="{FF2B5EF4-FFF2-40B4-BE49-F238E27FC236}">
                <a16:creationId xmlns:a16="http://schemas.microsoft.com/office/drawing/2014/main" id="{3B4328EF-295B-E304-DC5C-7EAEF77C046A}"/>
              </a:ext>
            </a:extLst>
          </p:cNvPr>
          <p:cNvSpPr txBox="1"/>
          <p:nvPr/>
        </p:nvSpPr>
        <p:spPr>
          <a:xfrm>
            <a:off x="216837" y="3461571"/>
            <a:ext cx="11643730" cy="1200329"/>
          </a:xfrm>
          <a:prstGeom prst="rect">
            <a:avLst/>
          </a:prstGeom>
          <a:noFill/>
        </p:spPr>
        <p:txBody>
          <a:bodyPr wrap="square">
            <a:spAutoFit/>
          </a:bodyPr>
          <a:lstStyle/>
          <a:p>
            <a:r>
              <a:rPr lang="zh-CN" altLang="en-US" b="0" i="0" dirty="0">
                <a:solidFill>
                  <a:srgbClr val="1D2129"/>
                </a:solidFill>
                <a:effectLst/>
                <a:latin typeface="PingFangSC-Regular"/>
              </a:rPr>
              <a:t>在公式中：</a:t>
            </a:r>
            <a:r>
              <a:rPr lang="en-US" altLang="zh-CN" b="0" i="0" dirty="0">
                <a:solidFill>
                  <a:srgbClr val="1D2129"/>
                </a:solidFill>
                <a:effectLst/>
                <a:latin typeface="PingFangSC-Regular"/>
              </a:rPr>
              <a:t>y∗</a:t>
            </a:r>
            <a:r>
              <a:rPr lang="zh-CN" altLang="en-US" b="0" i="0" dirty="0">
                <a:solidFill>
                  <a:srgbClr val="1D2129"/>
                </a:solidFill>
                <a:effectLst/>
                <a:latin typeface="PingFangSC-Regular"/>
              </a:rPr>
              <a:t>是预测值，</a:t>
            </a:r>
            <a:r>
              <a:rPr lang="en-US" altLang="zh-CN" b="0" i="0" dirty="0">
                <a:solidFill>
                  <a:srgbClr val="1D2129"/>
                </a:solidFill>
                <a:effectLst/>
                <a:latin typeface="PingFangSC-Regular"/>
              </a:rPr>
              <a:t>k(x</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x∗)=k(x∗</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x)</a:t>
            </a:r>
            <a:r>
              <a:rPr lang="zh-CN" altLang="en-US" b="0" i="0" dirty="0">
                <a:solidFill>
                  <a:srgbClr val="1D2129"/>
                </a:solidFill>
                <a:effectLst/>
                <a:latin typeface="PingFangSC-Regular"/>
              </a:rPr>
              <a:t>是输入样本值</a:t>
            </a:r>
            <a:r>
              <a:rPr lang="en-US" altLang="zh-CN" b="0" i="0" dirty="0">
                <a:solidFill>
                  <a:srgbClr val="1D2129"/>
                </a:solidFill>
                <a:effectLst/>
                <a:latin typeface="PingFangSC-Regular"/>
              </a:rPr>
              <a:t>x</a:t>
            </a:r>
            <a:r>
              <a:rPr lang="zh-CN" altLang="en-US" b="0" i="0" dirty="0">
                <a:solidFill>
                  <a:srgbClr val="1D2129"/>
                </a:solidFill>
                <a:effectLst/>
                <a:latin typeface="PingFangSC-Regular"/>
              </a:rPr>
              <a:t>与待预测样本输入值</a:t>
            </a:r>
            <a:r>
              <a:rPr lang="en-US" altLang="zh-CN" b="0" i="0" dirty="0">
                <a:solidFill>
                  <a:srgbClr val="1D2129"/>
                </a:solidFill>
                <a:effectLst/>
                <a:latin typeface="PingFangSC-Regular"/>
              </a:rPr>
              <a:t>x∗</a:t>
            </a:r>
            <a:r>
              <a:rPr lang="zh-CN" altLang="en-US" b="0" i="0" dirty="0">
                <a:solidFill>
                  <a:srgbClr val="1D2129"/>
                </a:solidFill>
                <a:effectLst/>
                <a:latin typeface="PingFangSC-Regular"/>
              </a:rPr>
              <a:t>之间的协方差，</a:t>
            </a:r>
            <a:r>
              <a:rPr lang="en-US" altLang="zh-CN" b="0" i="0" dirty="0">
                <a:solidFill>
                  <a:srgbClr val="1D2129"/>
                </a:solidFill>
                <a:effectLst/>
                <a:latin typeface="PingFangSC-Regular"/>
              </a:rPr>
              <a:t>k(x∗</a:t>
            </a:r>
            <a:r>
              <a:rPr lang="zh-CN" altLang="en-US" b="0" i="0" dirty="0">
                <a:solidFill>
                  <a:srgbClr val="1D2129"/>
                </a:solidFill>
                <a:effectLst/>
                <a:latin typeface="PingFangSC-Regular"/>
              </a:rPr>
              <a:t>，</a:t>
            </a:r>
            <a:r>
              <a:rPr lang="en-US" altLang="zh-CN" b="0" i="0" dirty="0">
                <a:solidFill>
                  <a:srgbClr val="1D2129"/>
                </a:solidFill>
                <a:effectLst/>
                <a:latin typeface="PingFangSC-Regular"/>
              </a:rPr>
              <a:t>x∗)</a:t>
            </a:r>
            <a:r>
              <a:rPr lang="zh-CN" altLang="en-US" b="0" i="0" dirty="0">
                <a:solidFill>
                  <a:srgbClr val="1D2129"/>
                </a:solidFill>
                <a:effectLst/>
                <a:latin typeface="PingFangSC-Regular"/>
              </a:rPr>
              <a:t>是要预测的样本输入值的方差。（</a:t>
            </a:r>
            <a:r>
              <a:rPr lang="zh-CN" altLang="en-US" b="0" i="0" dirty="0">
                <a:solidFill>
                  <a:srgbClr val="000000"/>
                </a:solidFill>
                <a:effectLst/>
                <a:latin typeface="ProximaVara-Roman"/>
              </a:rPr>
              <a:t>突出显示的文本是一个方程，它表示两组数据 </a:t>
            </a:r>
            <a:r>
              <a:rPr lang="en-US" altLang="zh-CN" b="0" i="1" dirty="0">
                <a:solidFill>
                  <a:srgbClr val="000000"/>
                </a:solidFill>
                <a:effectLst/>
                <a:latin typeface="KaTeX_Math"/>
              </a:rPr>
              <a:t>y</a:t>
            </a:r>
            <a:r>
              <a:rPr lang="zh-CN" altLang="en-US" b="0" i="0" dirty="0">
                <a:solidFill>
                  <a:srgbClr val="000000"/>
                </a:solidFill>
                <a:effectLst/>
                <a:latin typeface="ProximaVara-Roman"/>
              </a:rPr>
              <a:t> 和 </a:t>
            </a:r>
            <a:r>
              <a:rPr lang="en-US" altLang="zh-CN" b="0" i="1" dirty="0">
                <a:solidFill>
                  <a:srgbClr val="000000"/>
                </a:solidFill>
                <a:effectLst/>
                <a:latin typeface="KaTeX_Math"/>
              </a:rPr>
              <a:t>y</a:t>
            </a:r>
            <a:r>
              <a:rPr lang="zh-CN" altLang="en-US" b="0" i="0" dirty="0">
                <a:solidFill>
                  <a:srgbClr val="000000"/>
                </a:solidFill>
                <a:effectLst/>
                <a:latin typeface="KaTeX_Main"/>
              </a:rPr>
              <a:t>∗​</a:t>
            </a:r>
            <a:r>
              <a:rPr lang="zh-CN" altLang="en-US" b="0" i="0" dirty="0">
                <a:solidFill>
                  <a:srgbClr val="000000"/>
                </a:solidFill>
                <a:effectLst/>
                <a:latin typeface="ProximaVara-Roman"/>
              </a:rPr>
              <a:t> 的联合概率分布，假设这两组数据遵循正态分布。假设分布的均值为零。分布的协方差矩阵由块矩阵给出，该方程表示函数值上的先验分布，在观察输入</a:t>
            </a:r>
            <a:r>
              <a:rPr lang="en-US" altLang="zh-CN" b="0" i="0" dirty="0">
                <a:solidFill>
                  <a:srgbClr val="000000"/>
                </a:solidFill>
                <a:effectLst/>
                <a:latin typeface="ProximaVara-Roman"/>
              </a:rPr>
              <a:t>-</a:t>
            </a:r>
            <a:r>
              <a:rPr lang="zh-CN" altLang="en-US" b="0" i="0" dirty="0">
                <a:solidFill>
                  <a:srgbClr val="000000"/>
                </a:solidFill>
                <a:effectLst/>
                <a:latin typeface="ProximaVara-Roman"/>
              </a:rPr>
              <a:t>输出对后，该分布更新为后验分布。然后，可以使用后验分布对新的输入点进行预测。）</a:t>
            </a:r>
            <a:endParaRPr lang="zh-CN" altLang="en-US" dirty="0"/>
          </a:p>
        </p:txBody>
      </p:sp>
      <p:sp>
        <p:nvSpPr>
          <p:cNvPr id="24" name="文本框 23">
            <a:extLst>
              <a:ext uri="{FF2B5EF4-FFF2-40B4-BE49-F238E27FC236}">
                <a16:creationId xmlns:a16="http://schemas.microsoft.com/office/drawing/2014/main" id="{96730D5B-E53B-41A9-8E4D-FAA3C826786B}"/>
              </a:ext>
            </a:extLst>
          </p:cNvPr>
          <p:cNvSpPr txBox="1"/>
          <p:nvPr/>
        </p:nvSpPr>
        <p:spPr>
          <a:xfrm>
            <a:off x="184434" y="4757687"/>
            <a:ext cx="6103398" cy="369332"/>
          </a:xfrm>
          <a:prstGeom prst="rect">
            <a:avLst/>
          </a:prstGeom>
          <a:noFill/>
        </p:spPr>
        <p:txBody>
          <a:bodyPr wrap="square">
            <a:spAutoFit/>
          </a:bodyPr>
          <a:lstStyle/>
          <a:p>
            <a:r>
              <a:rPr lang="zh-CN" altLang="en-US" b="0" i="0" dirty="0">
                <a:solidFill>
                  <a:srgbClr val="1D2129"/>
                </a:solidFill>
                <a:effectLst/>
                <a:latin typeface="PingFangSC-Regular"/>
              </a:rPr>
              <a:t>从上式中，可以进一步得到预测值</a:t>
            </a:r>
            <a:r>
              <a:rPr lang="en-US" altLang="zh-CN" b="0" i="0" dirty="0">
                <a:solidFill>
                  <a:srgbClr val="1D2129"/>
                </a:solidFill>
                <a:effectLst/>
                <a:latin typeface="PingFangSC-Regular"/>
              </a:rPr>
              <a:t>y *</a:t>
            </a:r>
            <a:r>
              <a:rPr lang="zh-CN" altLang="en-US" b="0" i="0" dirty="0">
                <a:solidFill>
                  <a:srgbClr val="1D2129"/>
                </a:solidFill>
                <a:effectLst/>
                <a:latin typeface="PingFangSC-Regular"/>
              </a:rPr>
              <a:t>的后验分布</a:t>
            </a:r>
            <a:r>
              <a:rPr lang="en-US" altLang="zh-CN" b="0" i="0" dirty="0">
                <a:solidFill>
                  <a:srgbClr val="1D2129"/>
                </a:solidFill>
                <a:effectLst/>
                <a:latin typeface="PingFangSC-Regular"/>
              </a:rPr>
              <a:t>:</a:t>
            </a:r>
            <a:endParaRPr lang="zh-CN" altLang="en-US" dirty="0"/>
          </a:p>
        </p:txBody>
      </p:sp>
      <p:pic>
        <p:nvPicPr>
          <p:cNvPr id="26" name="图片 25">
            <a:extLst>
              <a:ext uri="{FF2B5EF4-FFF2-40B4-BE49-F238E27FC236}">
                <a16:creationId xmlns:a16="http://schemas.microsoft.com/office/drawing/2014/main" id="{A8FF8355-2E50-F585-1B23-BA5A84FD2C4D}"/>
              </a:ext>
            </a:extLst>
          </p:cNvPr>
          <p:cNvPicPr>
            <a:picLocks noChangeAspect="1"/>
          </p:cNvPicPr>
          <p:nvPr/>
        </p:nvPicPr>
        <p:blipFill rotWithShape="1">
          <a:blip r:embed="rId5"/>
          <a:srcRect r="11423"/>
          <a:stretch/>
        </p:blipFill>
        <p:spPr>
          <a:xfrm>
            <a:off x="3618913" y="2592816"/>
            <a:ext cx="4853351" cy="868755"/>
          </a:xfrm>
          <a:prstGeom prst="rect">
            <a:avLst/>
          </a:prstGeom>
        </p:spPr>
      </p:pic>
      <p:pic>
        <p:nvPicPr>
          <p:cNvPr id="28" name="图片 27">
            <a:extLst>
              <a:ext uri="{FF2B5EF4-FFF2-40B4-BE49-F238E27FC236}">
                <a16:creationId xmlns:a16="http://schemas.microsoft.com/office/drawing/2014/main" id="{9E032971-C590-7DEF-EC6A-B063B0CC113D}"/>
              </a:ext>
            </a:extLst>
          </p:cNvPr>
          <p:cNvPicPr>
            <a:picLocks noChangeAspect="1"/>
          </p:cNvPicPr>
          <p:nvPr/>
        </p:nvPicPr>
        <p:blipFill>
          <a:blip r:embed="rId6"/>
          <a:stretch>
            <a:fillRect/>
          </a:stretch>
        </p:blipFill>
        <p:spPr>
          <a:xfrm>
            <a:off x="5265519" y="4727217"/>
            <a:ext cx="2918713" cy="411516"/>
          </a:xfrm>
          <a:prstGeom prst="rect">
            <a:avLst/>
          </a:prstGeom>
        </p:spPr>
      </p:pic>
    </p:spTree>
    <p:extLst>
      <p:ext uri="{BB962C8B-B14F-4D97-AF65-F5344CB8AC3E}">
        <p14:creationId xmlns:p14="http://schemas.microsoft.com/office/powerpoint/2010/main" val="42417050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
  <p:tag name="ISPRING_FIRST_PUBLISH" val="1"/>
  <p:tag name="KSO_WPP_MARK_KEY" val="a771e3f4-7510-4713-9ee7-2dd86eb9067a"/>
  <p:tag name="COMMONDATA" val="eyJoZGlkIjoiOWUyZjA3ZmM1M2RjMjEyZTI1MzhlMTNiOGNjNWFhN2U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6E4E4"/>
      </a:lt2>
      <a:accent1>
        <a:srgbClr val="2D84A9"/>
      </a:accent1>
      <a:accent2>
        <a:srgbClr val="BF0000"/>
      </a:accent2>
      <a:accent3>
        <a:srgbClr val="2D84A9"/>
      </a:accent3>
      <a:accent4>
        <a:srgbClr val="BF0000"/>
      </a:accent4>
      <a:accent5>
        <a:srgbClr val="2D84A9"/>
      </a:accent5>
      <a:accent6>
        <a:srgbClr val="BF0000"/>
      </a:accent6>
      <a:hlink>
        <a:srgbClr val="0563C1"/>
      </a:hlink>
      <a:folHlink>
        <a:srgbClr val="954D72"/>
      </a:folHlink>
    </a:clrScheme>
    <a:fontScheme name="2jf5otcl">
      <a:majorFont>
        <a:latin typeface="Microsoft YaHei"/>
        <a:ea typeface="Microsoft YaHei"/>
        <a:cs typeface=""/>
      </a:majorFont>
      <a:minorFont>
        <a:latin typeface="Microsoft YaHe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6E4E4"/>
    </a:lt2>
    <a:accent1>
      <a:srgbClr val="2D84A9"/>
    </a:accent1>
    <a:accent2>
      <a:srgbClr val="BF0000"/>
    </a:accent2>
    <a:accent3>
      <a:srgbClr val="2D84A9"/>
    </a:accent3>
    <a:accent4>
      <a:srgbClr val="BF0000"/>
    </a:accent4>
    <a:accent5>
      <a:srgbClr val="2D84A9"/>
    </a:accent5>
    <a:accent6>
      <a:srgbClr val="BF0000"/>
    </a:accent6>
    <a:hlink>
      <a:srgbClr val="0563C1"/>
    </a:hlink>
    <a:folHlink>
      <a:srgbClr val="954D72"/>
    </a:folHlink>
  </a:clrScheme>
</a:themeOverride>
</file>

<file path=docProps/app.xml><?xml version="1.0" encoding="utf-8"?>
<Properties xmlns="http://schemas.openxmlformats.org/officeDocument/2006/extended-properties" xmlns:vt="http://schemas.openxmlformats.org/officeDocument/2006/docPropsVTypes">
  <TotalTime>9724</TotalTime>
  <Words>2896</Words>
  <Application>Microsoft Office PowerPoint</Application>
  <PresentationFormat>宽屏</PresentationFormat>
  <Paragraphs>195</Paragraphs>
  <Slides>35</Slides>
  <Notes>31</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35</vt:i4>
      </vt:variant>
    </vt:vector>
  </HeadingPairs>
  <TitlesOfParts>
    <vt:vector size="54" baseType="lpstr">
      <vt:lpstr>-apple-system</vt:lpstr>
      <vt:lpstr>KaTeX_Main</vt:lpstr>
      <vt:lpstr>KaTeX_Math</vt:lpstr>
      <vt:lpstr>PingFangSC-Regular</vt:lpstr>
      <vt:lpstr>ProximaVara-Roman</vt:lpstr>
      <vt:lpstr>等线</vt:lpstr>
      <vt:lpstr>FangSong</vt:lpstr>
      <vt:lpstr>FangSong</vt:lpstr>
      <vt:lpstr>楷体</vt:lpstr>
      <vt:lpstr>微软雅黑</vt:lpstr>
      <vt:lpstr>微软雅黑</vt:lpstr>
      <vt:lpstr>字魂105号-简雅黑</vt:lpstr>
      <vt:lpstr>Arial</vt:lpstr>
      <vt:lpstr>Calibri</vt:lpstr>
      <vt:lpstr>Calibri Light</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Administrator</dc:creator>
  <cp:lastModifiedBy>彤 薛</cp:lastModifiedBy>
  <cp:revision>478</cp:revision>
  <dcterms:created xsi:type="dcterms:W3CDTF">2019-03-04T05:49:00Z</dcterms:created>
  <dcterms:modified xsi:type="dcterms:W3CDTF">2023-10-08T09:51:16Z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045E34B933CC4174832FB86F94881594</vt:lpwstr>
  </property>
  <property fmtid="{D5CDD505-2E9C-101B-9397-08002B2CF9AE}" pid="3" name="KSOProductBuildVer">
    <vt:lpwstr>2052-11.1.0.12598</vt:lpwstr>
  </property>
</Properties>
</file>